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6"/>
    <p:sldMasterId id="2147483658" r:id="rId7"/>
    <p:sldMasterId id="2147483648" r:id="rId8"/>
    <p:sldMasterId id="2147483677" r:id="rId9"/>
    <p:sldMasterId id="2147483712" r:id="rId10"/>
  </p:sldMasterIdLst>
  <p:notesMasterIdLst>
    <p:notesMasterId r:id="rId20"/>
  </p:notesMasterIdLst>
  <p:handoutMasterIdLst>
    <p:handoutMasterId r:id="rId21"/>
  </p:handoutMasterIdLst>
  <p:sldIdLst>
    <p:sldId id="299" r:id="rId11"/>
    <p:sldId id="352" r:id="rId12"/>
    <p:sldId id="345" r:id="rId13"/>
    <p:sldId id="346" r:id="rId14"/>
    <p:sldId id="347" r:id="rId15"/>
    <p:sldId id="348" r:id="rId16"/>
    <p:sldId id="349" r:id="rId17"/>
    <p:sldId id="350" r:id="rId18"/>
    <p:sldId id="35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C067E147-92A3-4025-A692-50947FB67A62}">
          <p14:sldIdLst/>
        </p14:section>
        <p14:section name="COL Covers" id="{C60E72D5-0126-464F-AD1D-90D8AE201072}">
          <p14:sldIdLst>
            <p14:sldId id="299"/>
          </p14:sldIdLst>
        </p14:section>
        <p14:section name="COL: Content" id="{EA5EB87C-BF09-4E71-8317-503F941D8D52}">
          <p14:sldIdLst>
            <p14:sldId id="352"/>
            <p14:sldId id="345"/>
            <p14:sldId id="346"/>
            <p14:sldId id="347"/>
            <p14:sldId id="348"/>
            <p14:sldId id="349"/>
            <p14:sldId id="350"/>
            <p14:sldId id="351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E605F5-24A2-6B8F-229D-2A3E07457F47}" name="Avitabile, Amy      RTX" initials="AAR" userId="S::E21161113@adxuser.com::50035740-67fe-4f30-8d66-cf523957c7d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Avitabile" initials="AA" lastIdx="1" clrIdx="0">
    <p:extLst>
      <p:ext uri="{19B8F6BF-5375-455C-9EA6-DF929625EA0E}">
        <p15:presenceInfo xmlns:p15="http://schemas.microsoft.com/office/powerpoint/2012/main" userId="S-1-5-21-1214440339-861567501-682003330-1365948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661"/>
    <a:srgbClr val="9ABEAA"/>
    <a:srgbClr val="E6E6E6"/>
    <a:srgbClr val="908CC2"/>
    <a:srgbClr val="D9D9D6"/>
    <a:srgbClr val="B1B3B3"/>
    <a:srgbClr val="DFE0E0"/>
    <a:srgbClr val="F2F2F2"/>
    <a:srgbClr val="BFC1C2"/>
    <a:srgbClr val="636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81" d="100"/>
          <a:sy n="81" d="100"/>
        </p:scale>
        <p:origin x="662" y="53"/>
      </p:cViewPr>
      <p:guideLst>
        <p:guide pos="3840"/>
        <p:guide orient="horz" pos="21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1.xml"/><Relationship Id="rId24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4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3"/>
          </p:nvPr>
        </p:nvSpPr>
        <p:spPr>
          <a:xfrm>
            <a:off x="3886200" y="0"/>
            <a:ext cx="25146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138C58B0-FFE9-437E-B2CB-216DAFA8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66732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2" pos="288" userDrawn="1">
          <p15:clr>
            <a:srgbClr val="F26B43"/>
          </p15:clr>
        </p15:guide>
        <p15:guide id="3" pos="403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2624" y="692622"/>
            <a:ext cx="5517676" cy="310369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12556"/>
            <a:ext cx="5524500" cy="409421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5"/>
          </p:nvPr>
        </p:nvSpPr>
        <p:spPr>
          <a:xfrm>
            <a:off x="3886200" y="9183"/>
            <a:ext cx="23241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56AF3A09-0EB5-429E-B7D0-FB28A7726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913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15888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87338" indent="-117475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57200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27063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60425" indent="-171450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32" userDrawn="1">
          <p15:clr>
            <a:srgbClr val="F26B43"/>
          </p15:clr>
        </p15:guide>
        <p15:guide id="2" pos="391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68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248401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CBE0B946-A5C4-9B05-3ADE-B4FE962322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48400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akeaway bar">
            <a:extLst>
              <a:ext uri="{FF2B5EF4-FFF2-40B4-BE49-F238E27FC236}">
                <a16:creationId xmlns:a16="http://schemas.microsoft.com/office/drawing/2014/main" id="{5E9B1FFA-BD88-F9E9-59C9-C7AE0E13A9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757467A-1A0B-9CF2-835A-491995583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1522569-AB49-0EC2-F26C-04AB42854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0167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>
            <a:extLst>
              <a:ext uri="{FF2B5EF4-FFF2-40B4-BE49-F238E27FC236}">
                <a16:creationId xmlns:a16="http://schemas.microsoft.com/office/drawing/2014/main" id="{1227C6EA-CADE-4772-BF2C-DF04CBDCF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</p:spPr>
        <p:txBody>
          <a:bodyPr/>
          <a:lstStyle/>
          <a:p>
            <a:r>
              <a:rPr lang="en-US"/>
              <a:t>Title. 32 pt. black. Bold. Sentence case. Two lines max.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79596A4-F56F-4ABC-8E75-4BE60F7ED8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5802" y="1358207"/>
            <a:ext cx="3409912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82A4F2F-B507-4076-99BD-50A0D640D83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72358" y="1358206"/>
            <a:ext cx="3429000" cy="194044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D1CCE81E-2A1A-4C37-8FB9-A87A38D462E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68057" y="1358207"/>
            <a:ext cx="3438143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8" name="Body 1">
            <a:extLst>
              <a:ext uri="{FF2B5EF4-FFF2-40B4-BE49-F238E27FC236}">
                <a16:creationId xmlns:a16="http://schemas.microsoft.com/office/drawing/2014/main" id="{06DFA2EB-3972-43A4-8F2F-1FA925C492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888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13B8C43-B217-4065-899D-965ABB835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4888" y="3513856"/>
            <a:ext cx="3411017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0241EE5-BE3E-4ACB-AA02-55AD1071C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71270" y="3513856"/>
            <a:ext cx="3449084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C421A00-BD57-46F3-A96E-EBA27534BF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79811" y="3513856"/>
            <a:ext cx="3410355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D8C205A4-A491-3354-D436-AF9BF1F62E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81500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3" name="Body 1">
            <a:extLst>
              <a:ext uri="{FF2B5EF4-FFF2-40B4-BE49-F238E27FC236}">
                <a16:creationId xmlns:a16="http://schemas.microsoft.com/office/drawing/2014/main" id="{FB9FA8DA-D277-339F-4985-9623F740A8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5949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F1C626FD-9651-7619-B6B8-C33DB71F60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8EF709-B2B3-FDC4-BEA0-3E79EE4FF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3F038-09D4-E830-DF95-DB9861755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959176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1" cy="6172200"/>
          </a:xfrm>
          <a:solidFill>
            <a:schemeClr val="accent2">
              <a:lumMod val="20000"/>
              <a:lumOff val="80000"/>
            </a:schemeClr>
          </a:solidFill>
        </p:spPr>
        <p:txBody>
          <a:bodyPr tIns="548640"/>
          <a:lstStyle>
            <a:lvl1pPr algn="ctr">
              <a:defRPr b="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4" name="Section title"/>
          <p:cNvSpPr>
            <a:spLocks noGrp="1"/>
          </p:cNvSpPr>
          <p:nvPr>
            <p:ph type="title" hasCustomPrompt="1"/>
          </p:nvPr>
        </p:nvSpPr>
        <p:spPr>
          <a:xfrm>
            <a:off x="694944" y="2057400"/>
            <a:ext cx="8944356" cy="2057400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3233DA6-3194-CB55-7993-3414CBEB3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D7AF16C-A46F-6B86-376F-4753B041C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33852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ction title"/>
          <p:cNvSpPr>
            <a:spLocks noGrp="1"/>
          </p:cNvSpPr>
          <p:nvPr userDrawn="1">
            <p:ph type="title" hasCustomPrompt="1"/>
          </p:nvPr>
        </p:nvSpPr>
        <p:spPr>
          <a:xfrm>
            <a:off x="685800" y="2057399"/>
            <a:ext cx="7139619" cy="276978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15" name="Presenters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0881" y="1451343"/>
            <a:ext cx="7139619" cy="356191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1" baseline="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Gray. Sentence case.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F658D7A-B710-3A1F-85B6-EA22382CE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 flipV="1">
            <a:off x="7004211" y="1671980"/>
            <a:ext cx="5747158" cy="325328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1878CD8-EB03-3BE4-466C-CAB36D3B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239D1-DD08-2675-1706-F37FB90D4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061451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E8DFD5FC-C8A3-08AE-1F4A-7CC1E2BAE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612EC3B-575F-B503-9FBF-4DDBF99F4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1A92E33-8F3F-CE0C-D8EF-9FB7A62D05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5978" y="2288554"/>
            <a:ext cx="10152447" cy="17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31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C72FA151-06B1-BA7C-A477-FB3B40A9F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6879264" y="4860395"/>
            <a:ext cx="1642897" cy="193899"/>
          </a:xfrm>
          <a:noFill/>
        </p:spPr>
        <p:txBody>
          <a:bodyPr wrap="square">
            <a:spAutoFit/>
          </a:bodyPr>
          <a:lstStyle>
            <a:lvl1pPr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6880362" y="3840163"/>
            <a:ext cx="4634981" cy="2492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18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879264" y="2160241"/>
            <a:ext cx="4626935" cy="914096"/>
          </a:xfrm>
          <a:noFill/>
        </p:spPr>
        <p:txBody>
          <a:bodyPr wrap="square" anchor="t" anchorCtr="0">
            <a:spAutoFit/>
          </a:bodyPr>
          <a:lstStyle>
            <a:lvl1pPr defTabSz="914400">
              <a:spcBef>
                <a:spcPct val="0"/>
              </a:spcBef>
              <a:defRPr sz="33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33 pt. black. Bold. Sentence case.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EFD9E-7750-6D4A-1D98-5496B6132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8638592A-F13E-81FF-79BE-5F7467D5F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799" y="2105191"/>
            <a:ext cx="5562601" cy="94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45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F4B96747-42DE-57F0-0FB9-E7A2A0150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C62ECF-76DE-3845-37A2-A6FD5498C7B5}"/>
              </a:ext>
            </a:extLst>
          </p:cNvPr>
          <p:cNvGrpSpPr/>
          <p:nvPr userDrawn="1"/>
        </p:nvGrpSpPr>
        <p:grpSpPr>
          <a:xfrm>
            <a:off x="0" y="0"/>
            <a:ext cx="12192000" cy="4000501"/>
            <a:chOff x="0" y="0"/>
            <a:chExt cx="12192000" cy="4000501"/>
          </a:xfrm>
        </p:grpSpPr>
        <p:pic>
          <p:nvPicPr>
            <p:cNvPr id="15" name="Picture 14" descr="A picture containing sky, outdoor&#10;&#10;Description automatically generated">
              <a:extLst>
                <a:ext uri="{FF2B5EF4-FFF2-40B4-BE49-F238E27FC236}">
                  <a16:creationId xmlns:a16="http://schemas.microsoft.com/office/drawing/2014/main" id="{5F38B2FE-D5AD-4032-D2BB-9E454F577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82800" y="663"/>
              <a:ext cx="4026401" cy="39998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FDCAA9-0215-4287-3764-0FCA357150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7" name="Picture 2" descr="Thermal-management-aircraft">
              <a:extLst>
                <a:ext uri="{FF2B5EF4-FFF2-40B4-BE49-F238E27FC236}">
                  <a16:creationId xmlns:a16="http://schemas.microsoft.com/office/drawing/2014/main" id="{8C503F3B-AA68-D98D-7D68-FD7733C97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36" b="5934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Date">
            <a:extLst>
              <a:ext uri="{FF2B5EF4-FFF2-40B4-BE49-F238E27FC236}">
                <a16:creationId xmlns:a16="http://schemas.microsoft.com/office/drawing/2014/main" id="{A7520BD9-F27C-EB53-362B-E29762A25B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2" name="Presenters">
            <a:extLst>
              <a:ext uri="{FF2B5EF4-FFF2-40B4-BE49-F238E27FC236}">
                <a16:creationId xmlns:a16="http://schemas.microsoft.com/office/drawing/2014/main" id="{B53E8303-2948-CE7F-FFD7-5F13BB7383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3B8EDCE6-047D-0310-4495-B16000AE8B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B74DD3-7917-FD60-1CEB-BDFB06DC8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06A2509-4735-8D6E-0367-1124FC90CD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82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tt &amp; Whitne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11182626-538B-109F-3E50-F4953F005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B6EDA-04E7-A647-9351-25B11C05C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D780A4-E59C-EC7C-0923-2DF8779BB740}"/>
              </a:ext>
            </a:extLst>
          </p:cNvPr>
          <p:cNvGrpSpPr/>
          <p:nvPr userDrawn="1"/>
        </p:nvGrpSpPr>
        <p:grpSpPr>
          <a:xfrm>
            <a:off x="0" y="0"/>
            <a:ext cx="12192000" cy="4000500"/>
            <a:chOff x="0" y="0"/>
            <a:chExt cx="12192000" cy="40005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51D2E6-8B50-4B28-48B1-E63E5AF8DC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2793" t="2717" r="22165" b="1207"/>
            <a:stretch/>
          </p:blipFill>
          <p:spPr>
            <a:xfrm>
              <a:off x="4082800" y="1"/>
              <a:ext cx="4026401" cy="39998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EDE36E-8FC0-95B4-7C79-F0E71F3D4A2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2210A33-0B32-55FA-74EC-9C35474529E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 l="16439" r="16439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0BF5CD-B8DF-7187-83C6-192C964DD2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9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ance: RTX 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83E520A4-FAAE-1C23-A63D-FAE04B206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C14E4D-FFCC-16F0-1F0B-8A1621EFC611}"/>
              </a:ext>
            </a:extLst>
          </p:cNvPr>
          <p:cNvSpPr txBox="1"/>
          <p:nvPr userDrawn="1"/>
        </p:nvSpPr>
        <p:spPr>
          <a:xfrm>
            <a:off x="662940" y="468598"/>
            <a:ext cx="10896600" cy="4862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spcBef>
                <a:spcPct val="0"/>
              </a:spcBef>
              <a:buNone/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RTX color palette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841BBA-C64A-D926-1311-F092A2C6AC0E}"/>
              </a:ext>
            </a:extLst>
          </p:cNvPr>
          <p:cNvSpPr/>
          <p:nvPr userDrawn="1"/>
        </p:nvSpPr>
        <p:spPr>
          <a:xfrm>
            <a:off x="694270" y="1714500"/>
            <a:ext cx="340516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primary palette</a:t>
            </a:r>
          </a:p>
          <a:p>
            <a:pPr marL="0" lvl="1"/>
            <a:r>
              <a:rPr lang="en-US" sz="1200"/>
              <a:t>Our primary palette consists of black and white.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8EA49-0A02-0ED7-45A0-47A86C772A32}"/>
              </a:ext>
            </a:extLst>
          </p:cNvPr>
          <p:cNvSpPr/>
          <p:nvPr userDrawn="1"/>
        </p:nvSpPr>
        <p:spPr>
          <a:xfrm>
            <a:off x="685800" y="4252665"/>
            <a:ext cx="3754700" cy="12926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 baseline="0"/>
              <a:t>PPT tertiary palette</a:t>
            </a:r>
            <a:endParaRPr lang="en-US" sz="1200" b="1"/>
          </a:p>
          <a:p>
            <a:pPr marL="0" lvl="1"/>
            <a:r>
              <a:rPr lang="en-US" sz="1200"/>
              <a:t>Accent colors </a:t>
            </a:r>
            <a:r>
              <a:rPr lang="en-US" sz="1200" b="1"/>
              <a:t>only</a:t>
            </a:r>
            <a:r>
              <a:rPr lang="en-US" sz="1200" baseline="0"/>
              <a:t> </a:t>
            </a:r>
            <a:r>
              <a:rPr lang="en-US" sz="1200"/>
              <a:t>for use in charts and graphs </a:t>
            </a:r>
            <a:br>
              <a:rPr lang="en-US" sz="1200"/>
            </a:br>
            <a:r>
              <a:rPr lang="en-US" sz="1200"/>
              <a:t>with many data points.</a:t>
            </a:r>
          </a:p>
          <a:p>
            <a:pPr marL="0" lvl="1"/>
            <a:endParaRPr lang="en-US" sz="1200"/>
          </a:p>
          <a:p>
            <a:pPr marL="0" lvl="1"/>
            <a:r>
              <a:rPr lang="en-US" sz="1200"/>
              <a:t>These additional</a:t>
            </a:r>
            <a:r>
              <a:rPr lang="en-US" sz="1200" baseline="0"/>
              <a:t> colors should only be used in PowerPoint presentations when needed to clearly communicate a message to your audience. </a:t>
            </a:r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5D63D-01CA-B54F-8233-A9EB59996BBD}"/>
              </a:ext>
            </a:extLst>
          </p:cNvPr>
          <p:cNvSpPr txBox="1"/>
          <p:nvPr userDrawn="1"/>
        </p:nvSpPr>
        <p:spPr>
          <a:xfrm>
            <a:off x="4376186" y="1714500"/>
            <a:ext cx="4428378" cy="114114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900" b="1"/>
              <a:t>White</a:t>
            </a:r>
          </a:p>
          <a:p>
            <a:r>
              <a:rPr lang="en-US" sz="900"/>
              <a:t>RGB: 255, 255, 255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73916-2A5F-D430-9CFA-FDCB9C43D8E5}"/>
              </a:ext>
            </a:extLst>
          </p:cNvPr>
          <p:cNvSpPr txBox="1"/>
          <p:nvPr userDrawn="1"/>
        </p:nvSpPr>
        <p:spPr>
          <a:xfrm>
            <a:off x="7818008" y="4638088"/>
            <a:ext cx="1600200" cy="230832"/>
          </a:xfrm>
          <a:prstGeom prst="rect">
            <a:avLst/>
          </a:prstGeom>
          <a:solidFill>
            <a:srgbClr val="EFB661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239, 182, 97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5B463-8F9A-BFCE-DCD7-43E205C0A4EC}"/>
              </a:ext>
            </a:extLst>
          </p:cNvPr>
          <p:cNvSpPr txBox="1"/>
          <p:nvPr userDrawn="1"/>
        </p:nvSpPr>
        <p:spPr>
          <a:xfrm>
            <a:off x="4376778" y="4638088"/>
            <a:ext cx="1600200" cy="230832"/>
          </a:xfrm>
          <a:prstGeom prst="rect">
            <a:avLst/>
          </a:prstGeom>
          <a:solidFill>
            <a:srgbClr val="908CC2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144, 140, 194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7A2A9-B6B8-434C-9DCC-B03F85CE6C3B}"/>
              </a:ext>
            </a:extLst>
          </p:cNvPr>
          <p:cNvSpPr txBox="1"/>
          <p:nvPr userDrawn="1"/>
        </p:nvSpPr>
        <p:spPr>
          <a:xfrm>
            <a:off x="6097393" y="4638088"/>
            <a:ext cx="1600200" cy="230832"/>
          </a:xfrm>
          <a:prstGeom prst="rect">
            <a:avLst/>
          </a:prstGeom>
          <a:solidFill>
            <a:srgbClr val="9ABEAA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154, 190, 170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6AA454-7A5B-66BC-D4A0-3D71A3A709F0}"/>
              </a:ext>
            </a:extLst>
          </p:cNvPr>
          <p:cNvSpPr/>
          <p:nvPr userDrawn="1"/>
        </p:nvSpPr>
        <p:spPr>
          <a:xfrm>
            <a:off x="685800" y="2975129"/>
            <a:ext cx="2999972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secondary palette</a:t>
            </a:r>
          </a:p>
          <a:p>
            <a:pPr marL="0" lvl="1"/>
            <a:r>
              <a:rPr lang="en-US" sz="1200"/>
              <a:t>Our secondary color palette consists of the three grays and red specified. Be sure to use these formulas.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B09C7-834F-394E-A958-DF3E55FCE790}"/>
              </a:ext>
            </a:extLst>
          </p:cNvPr>
          <p:cNvSpPr txBox="1"/>
          <p:nvPr userDrawn="1"/>
        </p:nvSpPr>
        <p:spPr>
          <a:xfrm>
            <a:off x="694270" y="1107061"/>
            <a:ext cx="609713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800"/>
              <a:t>Predominant brand colors to be used for all presentations.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13F8C0-6D6A-5E83-58AF-5504B66B79EE}"/>
              </a:ext>
            </a:extLst>
          </p:cNvPr>
          <p:cNvCxnSpPr/>
          <p:nvPr userDrawn="1"/>
        </p:nvCxnSpPr>
        <p:spPr>
          <a:xfrm>
            <a:off x="694270" y="4023807"/>
            <a:ext cx="108135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29B8-5A4C-3DDE-1DDD-B84B5C085DA9}"/>
              </a:ext>
            </a:extLst>
          </p:cNvPr>
          <p:cNvSpPr txBox="1"/>
          <p:nvPr userDrawn="1"/>
        </p:nvSpPr>
        <p:spPr>
          <a:xfrm>
            <a:off x="7818008" y="2975129"/>
            <a:ext cx="1600200" cy="39528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Cool Gray 10</a:t>
            </a:r>
          </a:p>
          <a:p>
            <a:r>
              <a:rPr lang="en-US" sz="900">
                <a:solidFill>
                  <a:schemeClr val="bg1"/>
                </a:solidFill>
              </a:rPr>
              <a:t>RGB: 99, 102, 106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555A6-97AF-8ED4-EE9E-33F5D49CF7E1}"/>
              </a:ext>
            </a:extLst>
          </p:cNvPr>
          <p:cNvSpPr txBox="1"/>
          <p:nvPr userDrawn="1"/>
        </p:nvSpPr>
        <p:spPr>
          <a:xfrm>
            <a:off x="6097393" y="2975129"/>
            <a:ext cx="1600200" cy="39528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5</a:t>
            </a:r>
          </a:p>
          <a:p>
            <a:r>
              <a:rPr lang="en-US" sz="900">
                <a:solidFill>
                  <a:schemeClr val="tx1"/>
                </a:solidFill>
              </a:rPr>
              <a:t>RGB: 177, 179, 179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F986CA-9DEB-DC03-DBF1-6A24D2719E8E}"/>
              </a:ext>
            </a:extLst>
          </p:cNvPr>
          <p:cNvSpPr txBox="1"/>
          <p:nvPr userDrawn="1"/>
        </p:nvSpPr>
        <p:spPr>
          <a:xfrm>
            <a:off x="4376778" y="2975129"/>
            <a:ext cx="1600200" cy="39528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1</a:t>
            </a:r>
          </a:p>
          <a:p>
            <a:r>
              <a:rPr lang="en-US" sz="900">
                <a:solidFill>
                  <a:schemeClr val="tx1"/>
                </a:solidFill>
              </a:rPr>
              <a:t>RGB: 217, 217, 214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FAF87-9756-7369-920A-916A8ABEBE3A}"/>
              </a:ext>
            </a:extLst>
          </p:cNvPr>
          <p:cNvSpPr txBox="1"/>
          <p:nvPr userDrawn="1"/>
        </p:nvSpPr>
        <p:spPr>
          <a:xfrm>
            <a:off x="4376778" y="4252665"/>
            <a:ext cx="1600200" cy="2308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123, 167, 188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EA9186-E29F-6230-342E-0C99C8F431C1}"/>
              </a:ext>
            </a:extLst>
          </p:cNvPr>
          <p:cNvSpPr txBox="1"/>
          <p:nvPr userDrawn="1"/>
        </p:nvSpPr>
        <p:spPr>
          <a:xfrm>
            <a:off x="9538623" y="2975129"/>
            <a:ext cx="1600200" cy="39528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Red 186</a:t>
            </a:r>
          </a:p>
          <a:p>
            <a:r>
              <a:rPr lang="en-US" sz="900">
                <a:solidFill>
                  <a:schemeClr val="bg1"/>
                </a:solidFill>
              </a:rPr>
              <a:t>RGB: 206, 17, 38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F9550-0C58-B5DB-AC53-18760A42A073}"/>
              </a:ext>
            </a:extLst>
          </p:cNvPr>
          <p:cNvSpPr txBox="1"/>
          <p:nvPr userDrawn="1"/>
        </p:nvSpPr>
        <p:spPr>
          <a:xfrm>
            <a:off x="6097393" y="4252665"/>
            <a:ext cx="1600200" cy="2308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183, 169, 154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94DDDD-08AF-823A-E89F-47FD078CA228}"/>
              </a:ext>
            </a:extLst>
          </p:cNvPr>
          <p:cNvSpPr txBox="1"/>
          <p:nvPr userDrawn="1"/>
        </p:nvSpPr>
        <p:spPr>
          <a:xfrm>
            <a:off x="8947053" y="1714500"/>
            <a:ext cx="2191770" cy="1141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Black</a:t>
            </a:r>
          </a:p>
          <a:p>
            <a:r>
              <a:rPr lang="en-US" sz="900">
                <a:solidFill>
                  <a:schemeClr val="bg1"/>
                </a:solidFill>
              </a:rPr>
              <a:t>RGB: 0, 0, 0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CA73BA7-4C6B-64D2-F17C-049239956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283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CEB5585-C834-0985-6E75-F76DB3DE9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85924E1-E671-15B7-C729-FB4877870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650797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1476000"/>
            <a:ext cx="10829543" cy="4315200"/>
          </a:xfrm>
          <a:noFill/>
        </p:spPr>
        <p:txBody>
          <a:bodyPr/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2675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Takeaway bar">
            <a:extLst>
              <a:ext uri="{FF2B5EF4-FFF2-40B4-BE49-F238E27FC236}">
                <a16:creationId xmlns:a16="http://schemas.microsoft.com/office/drawing/2014/main" id="{8F3A43FB-9FBA-E24C-1C15-E32F1866C8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1FA8D734-2FCE-8F54-C61F-7DDD193F1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F66BF-F411-021B-DAFB-936A5D5BF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424374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/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381500" y="1572733"/>
            <a:ext cx="7124700" cy="390303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82C03A76-7437-CCE5-AA77-D22BE8AE05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933" y="2247900"/>
            <a:ext cx="3423867" cy="3227867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67AD0891-A881-5DC1-1013-431917331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052439E-9AF4-ACA4-C314-22E8A138F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56923A8-BFAF-09ED-2EE9-F82ED4EB0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883582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41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843D3F67-9015-4550-CB5B-BE56FBCB9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A28FC03-B5C0-FCC1-1C47-833306EE0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47700" y="3811347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47700" y="2743200"/>
            <a:ext cx="10896600" cy="7018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598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98" r:id="rId3"/>
    <p:sldLayoutId id="2147483702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 userDrawn="1">
          <p15:clr>
            <a:srgbClr val="A4A3A4"/>
          </p15:clr>
        </p15:guide>
        <p15:guide id="3" pos="7248" userDrawn="1">
          <p15:clr>
            <a:srgbClr val="A4A3A4"/>
          </p15:clr>
        </p15:guide>
        <p15:guide id="5" pos="1416" userDrawn="1">
          <p15:clr>
            <a:srgbClr val="A4A3A4"/>
          </p15:clr>
        </p15:guide>
        <p15:guide id="6" pos="1608" userDrawn="1">
          <p15:clr>
            <a:srgbClr val="A4A3A4"/>
          </p15:clr>
        </p15:guide>
        <p15:guide id="7" pos="2592" userDrawn="1">
          <p15:clr>
            <a:srgbClr val="A4A3A4"/>
          </p15:clr>
        </p15:guide>
        <p15:guide id="8" pos="2760" userDrawn="1">
          <p15:clr>
            <a:srgbClr val="A4A3A4"/>
          </p15:clr>
        </p15:guide>
        <p15:guide id="9" pos="3744" userDrawn="1">
          <p15:clr>
            <a:srgbClr val="A4A3A4"/>
          </p15:clr>
        </p15:guide>
        <p15:guide id="10" pos="3936" userDrawn="1">
          <p15:clr>
            <a:srgbClr val="A4A3A4"/>
          </p15:clr>
        </p15:guide>
        <p15:guide id="11" pos="4920" userDrawn="1">
          <p15:clr>
            <a:srgbClr val="A4A3A4"/>
          </p15:clr>
        </p15:guide>
        <p15:guide id="12" pos="5088" userDrawn="1">
          <p15:clr>
            <a:srgbClr val="A4A3A4"/>
          </p15:clr>
        </p15:guide>
        <p15:guide id="13" pos="6072" userDrawn="1">
          <p15:clr>
            <a:srgbClr val="A4A3A4"/>
          </p15:clr>
        </p15:guide>
        <p15:guide id="14" pos="6264" userDrawn="1">
          <p15:clr>
            <a:srgbClr val="A4A3A4"/>
          </p15:clr>
        </p15:guide>
        <p15:guide id="15" orient="horz" pos="3888" userDrawn="1">
          <p15:clr>
            <a:srgbClr val="547EBF"/>
          </p15:clr>
        </p15:guide>
        <p15:guide id="16" orient="horz" pos="1296" userDrawn="1">
          <p15:clr>
            <a:srgbClr val="547EBF"/>
          </p15:clr>
        </p15:guide>
        <p15:guide id="17" orient="horz" pos="2616" userDrawn="1">
          <p15:clr>
            <a:srgbClr val="547EBF"/>
          </p15:clr>
        </p15:guide>
        <p15:guide id="18" orient="horz" pos="2976" userDrawn="1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Body"/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44C6F71-09E4-25C7-49D5-4D03C17B6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CE0C1A-0107-0A7F-609C-1052CA94831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2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2" r:id="rId2"/>
    <p:sldLayoutId id="2147483695" r:id="rId3"/>
    <p:sldLayoutId id="2147483669" r:id="rId4"/>
    <p:sldLayoutId id="2147483664" r:id="rId5"/>
    <p:sldLayoutId id="2147483694" r:id="rId6"/>
  </p:sldLayoutIdLst>
  <p:hf sldNum="0" hdr="0" dt="0"/>
  <p:txStyles>
    <p:titleStyle>
      <a:lvl1pPr marL="0" algn="l" defTabSz="914400" rtl="0" eaLnBrk="1" latinLnBrk="0" hangingPunct="1">
        <a:lnSpc>
          <a:spcPct val="80000"/>
        </a:lnSpc>
        <a:spcBef>
          <a:spcPct val="0"/>
        </a:spcBef>
        <a:buNone/>
        <a:defRPr lang="en-US" sz="3200" b="1" kern="120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19456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179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41248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60704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48" userDrawn="1">
          <p15:clr>
            <a:srgbClr val="547EBF"/>
          </p15:clr>
        </p15:guide>
        <p15:guide id="3" pos="432" userDrawn="1">
          <p15:clr>
            <a:srgbClr val="547EBF"/>
          </p15:clr>
        </p15:guide>
        <p15:guide id="4" orient="horz" pos="3888" userDrawn="1">
          <p15:clr>
            <a:srgbClr val="547EBF"/>
          </p15:clr>
        </p15:guide>
        <p15:guide id="5" orient="horz" pos="288" userDrawn="1">
          <p15:clr>
            <a:srgbClr val="547EBF"/>
          </p15:clr>
        </p15:guide>
        <p15:guide id="6" pos="1416" userDrawn="1">
          <p15:clr>
            <a:srgbClr val="A4A3A4"/>
          </p15:clr>
        </p15:guide>
        <p15:guide id="7" pos="1608" userDrawn="1">
          <p15:clr>
            <a:srgbClr val="A4A3A4"/>
          </p15:clr>
        </p15:guide>
        <p15:guide id="8" pos="3744" userDrawn="1">
          <p15:clr>
            <a:srgbClr val="A4A3A4"/>
          </p15:clr>
        </p15:guide>
        <p15:guide id="9" pos="3936" userDrawn="1">
          <p15:clr>
            <a:srgbClr val="A4A3A4"/>
          </p15:clr>
        </p15:guide>
        <p15:guide id="10" pos="4920" userDrawn="1">
          <p15:clr>
            <a:srgbClr val="A4A3A4"/>
          </p15:clr>
        </p15:guide>
        <p15:guide id="11" pos="5088" userDrawn="1">
          <p15:clr>
            <a:srgbClr val="A4A3A4"/>
          </p15:clr>
        </p15:guide>
        <p15:guide id="12" pos="6072" userDrawn="1">
          <p15:clr>
            <a:srgbClr val="A4A3A4"/>
          </p15:clr>
        </p15:guide>
        <p15:guide id="13" pos="6264" userDrawn="1">
          <p15:clr>
            <a:srgbClr val="A4A3A4"/>
          </p15:clr>
        </p15:guide>
        <p15:guide id="14" pos="2592" userDrawn="1">
          <p15:clr>
            <a:srgbClr val="A4A3A4"/>
          </p15:clr>
        </p15:guide>
        <p15:guide id="15" pos="2760" userDrawn="1">
          <p15:clr>
            <a:srgbClr val="A4A3A4"/>
          </p15:clr>
        </p15:guide>
        <p15:guide id="16" orient="horz" pos="720" userDrawn="1">
          <p15:clr>
            <a:srgbClr val="547EBF"/>
          </p15:clr>
        </p15:guide>
        <p15:guide id="17" orient="horz" pos="480" userDrawn="1">
          <p15:clr>
            <a:srgbClr val="547EBF"/>
          </p15:clr>
        </p15:guide>
        <p15:guide id="18" orient="horz" pos="984" userDrawn="1">
          <p15:clr>
            <a:srgbClr val="F26B43"/>
          </p15:clr>
        </p15:guide>
        <p15:guide id="19" orient="horz" pos="364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85800" y="3900728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85800" y="1874225"/>
            <a:ext cx="10820400" cy="16619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547A21D-2A8F-FEFE-660B-5ECF70D43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39EFD31-F99D-6DAD-477F-89FB8BD32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25938C5-1370-BE88-33C8-1B7269A32C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0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6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>
          <p15:clr>
            <a:srgbClr val="A4A3A4"/>
          </p15:clr>
        </p15:guide>
        <p15:guide id="3" pos="7248">
          <p15:clr>
            <a:srgbClr val="A4A3A4"/>
          </p15:clr>
        </p15:guide>
        <p15:guide id="5" pos="1416">
          <p15:clr>
            <a:srgbClr val="A4A3A4"/>
          </p15:clr>
        </p15:guide>
        <p15:guide id="6" pos="1608">
          <p15:clr>
            <a:srgbClr val="A4A3A4"/>
          </p15:clr>
        </p15:guide>
        <p15:guide id="7" pos="2592">
          <p15:clr>
            <a:srgbClr val="A4A3A4"/>
          </p15:clr>
        </p15:guide>
        <p15:guide id="8" pos="2760">
          <p15:clr>
            <a:srgbClr val="A4A3A4"/>
          </p15:clr>
        </p15:guide>
        <p15:guide id="9" pos="3744">
          <p15:clr>
            <a:srgbClr val="A4A3A4"/>
          </p15:clr>
        </p15:guide>
        <p15:guide id="10" pos="3936">
          <p15:clr>
            <a:srgbClr val="A4A3A4"/>
          </p15:clr>
        </p15:guide>
        <p15:guide id="11" pos="4920">
          <p15:clr>
            <a:srgbClr val="A4A3A4"/>
          </p15:clr>
        </p15:guide>
        <p15:guide id="12" pos="5088">
          <p15:clr>
            <a:srgbClr val="A4A3A4"/>
          </p15:clr>
        </p15:guide>
        <p15:guide id="13" pos="6072">
          <p15:clr>
            <a:srgbClr val="A4A3A4"/>
          </p15:clr>
        </p15:guide>
        <p15:guide id="14" pos="6264">
          <p15:clr>
            <a:srgbClr val="A4A3A4"/>
          </p15:clr>
        </p15:guide>
        <p15:guide id="15" orient="horz" pos="3888">
          <p15:clr>
            <a:srgbClr val="547EBF"/>
          </p15:clr>
        </p15:guide>
        <p15:guide id="16" orient="horz" pos="1296">
          <p15:clr>
            <a:srgbClr val="547EBF"/>
          </p15:clr>
        </p15:guide>
        <p15:guide id="17" orient="horz" pos="2592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lvavignesh1402/Aero-Hack.git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C4AFC-2F4F-6446-FD1E-523B4814A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19850"/>
            <a:ext cx="12192000" cy="103188"/>
          </a:xfrm>
        </p:spPr>
        <p:txBody>
          <a:bodyPr/>
          <a:lstStyle/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FF0F6-9334-0727-35E8-7030F1C2454C}"/>
              </a:ext>
            </a:extLst>
          </p:cNvPr>
          <p:cNvSpPr txBox="1"/>
          <p:nvPr/>
        </p:nvSpPr>
        <p:spPr>
          <a:xfrm>
            <a:off x="6591631" y="4943925"/>
            <a:ext cx="384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Hackathon’25 : Solve Rubik’s Cube</a:t>
            </a:r>
          </a:p>
        </p:txBody>
      </p:sp>
    </p:spTree>
    <p:extLst>
      <p:ext uri="{BB962C8B-B14F-4D97-AF65-F5344CB8AC3E}">
        <p14:creationId xmlns:p14="http://schemas.microsoft.com/office/powerpoint/2010/main" val="1958055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0CC9F-E769-7D1F-6DA5-AD57A24EF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86733-11C9-C7FA-0F4A-88824817F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344" y="1774050"/>
            <a:ext cx="5134345" cy="2894225"/>
          </a:xfrm>
        </p:spPr>
        <p:txBody>
          <a:bodyPr/>
          <a:lstStyle/>
          <a:p>
            <a:br>
              <a:rPr lang="en-IN" sz="4000" dirty="0"/>
            </a:br>
            <a:r>
              <a:rPr lang="en-IN" sz="4000" dirty="0"/>
              <a:t>Solve Rubik's Cube Challenge</a:t>
            </a:r>
            <a:br>
              <a:rPr lang="en-IN" sz="4000" dirty="0"/>
            </a:br>
            <a:br>
              <a:rPr lang="en-IN" sz="4000" dirty="0"/>
            </a:br>
            <a:r>
              <a:rPr lang="en-IN" sz="3000" b="0" dirty="0"/>
              <a:t>(</a:t>
            </a:r>
            <a:r>
              <a:rPr lang="en-GB" sz="3000" b="0" dirty="0"/>
              <a:t>Rubik's Cube Solver: Dual-Algorithm Approach</a:t>
            </a:r>
            <a:r>
              <a:rPr lang="en-GB" sz="4000" b="0" dirty="0"/>
              <a:t>)</a:t>
            </a:r>
            <a:endParaRPr lang="en-IN" sz="4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BC2CFD-030A-AE0D-1486-D256ECA63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F066F-2FEB-82A1-A7EF-666ECCEF9D1F}"/>
              </a:ext>
            </a:extLst>
          </p:cNvPr>
          <p:cNvSpPr txBox="1"/>
          <p:nvPr/>
        </p:nvSpPr>
        <p:spPr>
          <a:xfrm>
            <a:off x="7739408" y="4668275"/>
            <a:ext cx="4298622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i="1" dirty="0"/>
              <a:t>Name: </a:t>
            </a:r>
            <a:r>
              <a:rPr lang="en-IN" i="1" dirty="0"/>
              <a:t>Selvavignesh V</a:t>
            </a:r>
            <a:br>
              <a:rPr lang="en-IN" b="1" i="1" dirty="0"/>
            </a:br>
            <a:r>
              <a:rPr lang="en-IN" b="1" i="1" dirty="0"/>
              <a:t>Hackathon’25</a:t>
            </a:r>
          </a:p>
          <a:p>
            <a:pPr>
              <a:lnSpc>
                <a:spcPct val="150000"/>
              </a:lnSpc>
            </a:pPr>
            <a:r>
              <a:rPr lang="en-IN" b="1" i="1" dirty="0"/>
              <a:t>Collins Aerospace Design Challenge</a:t>
            </a:r>
            <a:endParaRPr lang="en-IN" i="1" dirty="0"/>
          </a:p>
        </p:txBody>
      </p:sp>
      <p:pic>
        <p:nvPicPr>
          <p:cNvPr id="6" name="Picture 5" descr="Beginner's Method to Solve a 3x3 Cube">
            <a:extLst>
              <a:ext uri="{FF2B5EF4-FFF2-40B4-BE49-F238E27FC236}">
                <a16:creationId xmlns:a16="http://schemas.microsoft.com/office/drawing/2014/main" id="{B3A7B5BF-F8B3-FD6B-2243-27783CC5D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846" y="151014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841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BF185-E690-1D25-417B-203D30FDF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37" y="875427"/>
            <a:ext cx="5291077" cy="406618"/>
          </a:xfrm>
        </p:spPr>
        <p:txBody>
          <a:bodyPr/>
          <a:lstStyle/>
          <a:p>
            <a:pPr algn="ctr"/>
            <a:r>
              <a:rPr lang="en-IN" dirty="0"/>
              <a:t>Problem-Solving Approach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793017-7DC4-2D01-D8AA-1FE8ECB40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F02DB-46EF-6E27-E1AC-506C8A43228B}"/>
              </a:ext>
            </a:extLst>
          </p:cNvPr>
          <p:cNvSpPr txBox="1"/>
          <p:nvPr/>
        </p:nvSpPr>
        <p:spPr>
          <a:xfrm>
            <a:off x="657237" y="1481036"/>
            <a:ext cx="852447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Problem Decomposition: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State Representation: 3x3x6 cube model using 3D </a:t>
            </a:r>
            <a:r>
              <a:rPr lang="en-IN" sz="1600" dirty="0" err="1"/>
              <a:t>Color</a:t>
            </a:r>
            <a:r>
              <a:rPr lang="en-IN" sz="1600" dirty="0"/>
              <a:t> array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Move </a:t>
            </a:r>
            <a:r>
              <a:rPr lang="en-IN" sz="1600" dirty="0" err="1"/>
              <a:t>Modeling</a:t>
            </a:r>
            <a:r>
              <a:rPr lang="en-IN" sz="1600" dirty="0"/>
              <a:t>: Complete 18-move standard notation (F, F', F2, R, R', R2,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Transition Logic: Face rotations + adjacent edge cycles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Goal Detection: Uniform face </a:t>
            </a:r>
            <a:r>
              <a:rPr lang="en-IN" sz="1600" dirty="0" err="1"/>
              <a:t>colors</a:t>
            </a:r>
            <a:r>
              <a:rPr lang="en-IN" sz="1600" dirty="0"/>
              <a:t> validation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/>
          </a:p>
          <a:p>
            <a:pPr algn="ctr">
              <a:lnSpc>
                <a:spcPct val="150000"/>
              </a:lnSpc>
            </a:pP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Scrambled State → Analysis → Algorithm Choice → Solution</a:t>
            </a:r>
          </a:p>
          <a:p>
            <a:endParaRPr lang="en-IN" dirty="0"/>
          </a:p>
          <a:p>
            <a:r>
              <a:rPr lang="en-IN" b="1" dirty="0"/>
              <a:t>Algorithm Strategy: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Dual-Algorithm Approach: BFS for optimality + A* for efficiency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Intelligent Selection: Auto-switch based on scramble complexity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Memory Management: Prevents crashes through smart limits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2635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8CEC5-76D9-26E5-97A7-7F10660B8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982BF-B2AC-5998-C734-C2151313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871" y="730605"/>
            <a:ext cx="6714524" cy="368911"/>
          </a:xfrm>
        </p:spPr>
        <p:txBody>
          <a:bodyPr/>
          <a:lstStyle/>
          <a:p>
            <a:pPr algn="ctr"/>
            <a:r>
              <a:rPr lang="en-IN" dirty="0"/>
              <a:t> Data Structures Implementation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3E7AE0-039F-26AE-A3A1-ABA5B7B7D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C5EFD5-4C2E-7FF8-D7EC-6142052F3859}"/>
              </a:ext>
            </a:extLst>
          </p:cNvPr>
          <p:cNvSpPr txBox="1"/>
          <p:nvPr/>
        </p:nvSpPr>
        <p:spPr>
          <a:xfrm>
            <a:off x="638384" y="1220441"/>
            <a:ext cx="7742045" cy="507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Primary Structures:</a:t>
            </a:r>
            <a:endParaRPr lang="en-I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3D </a:t>
            </a:r>
            <a:r>
              <a:rPr lang="en-IN" sz="1600" dirty="0" err="1"/>
              <a:t>Color</a:t>
            </a:r>
            <a:r>
              <a:rPr lang="en-IN" sz="1600" dirty="0"/>
              <a:t> Array: cube[face][row][col] - O(1) access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HashMap/HashSet: Visited states tracking - O(1) lookup operations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Priority Queue: A* algorithm implementation - O(log n) operations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LinkedList Queue: BFS breadth-first exploration - O(1) enqueue/dequeue</a:t>
            </a:r>
          </a:p>
          <a:p>
            <a:endParaRPr lang="en-IN" sz="1100" dirty="0"/>
          </a:p>
          <a:p>
            <a:r>
              <a:rPr lang="en-IN" b="1" dirty="0"/>
              <a:t>Memory Optimizations:</a:t>
            </a:r>
          </a:p>
          <a:p>
            <a:endParaRPr lang="en-IN" sz="11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Fixed-size char array: Eliminates StringBuilder memory issues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State deduplication: Prevents exploring duplicate cube states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Smart limits: Max depth (12) and max states (100K) constraints</a:t>
            </a:r>
          </a:p>
          <a:p>
            <a:endParaRPr lang="en-IN" sz="1100" dirty="0"/>
          </a:p>
          <a:p>
            <a:r>
              <a:rPr lang="en-IN" b="1" dirty="0"/>
              <a:t>Why These Choices:</a:t>
            </a:r>
            <a:endParaRPr lang="en-IN" sz="11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Efficiency: Fast state transitions and lookups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Scalability: Handles complex scrambles without crashes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Memory Safe: Optimized for Java heap management</a:t>
            </a:r>
          </a:p>
        </p:txBody>
      </p:sp>
    </p:spTree>
    <p:extLst>
      <p:ext uri="{BB962C8B-B14F-4D97-AF65-F5344CB8AC3E}">
        <p14:creationId xmlns:p14="http://schemas.microsoft.com/office/powerpoint/2010/main" val="2918970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E5CE5-B6B9-09F4-B04A-3238617B9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60D71-60E6-BF0B-1AF5-D9E6D0117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37" y="791026"/>
            <a:ext cx="5291077" cy="406618"/>
          </a:xfrm>
        </p:spPr>
        <p:txBody>
          <a:bodyPr/>
          <a:lstStyle/>
          <a:p>
            <a:r>
              <a:rPr lang="en-IN" dirty="0"/>
              <a:t> State Prediction Logic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332FBB-9E1F-EF8F-21C0-B74D1C1D6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49938-EE47-FC24-D2D9-5C0F2956F852}"/>
              </a:ext>
            </a:extLst>
          </p:cNvPr>
          <p:cNvSpPr txBox="1"/>
          <p:nvPr/>
        </p:nvSpPr>
        <p:spPr>
          <a:xfrm>
            <a:off x="657237" y="1987906"/>
            <a:ext cx="8524470" cy="3642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Complete Move Set: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Front/Back: F, F', F2, B, B', B2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Left/Right: L, L', L2, R, R', R2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Up/Down: U, U', U2, D, D', D2</a:t>
            </a:r>
          </a:p>
          <a:p>
            <a:endParaRPr lang="en-IN" dirty="0"/>
          </a:p>
          <a:p>
            <a:r>
              <a:rPr lang="en-IN" b="1" dirty="0"/>
              <a:t>Technical Implementation: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Face Rotation: 3x3 matrix 90° clockwise/counterclockwise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Edge Cycles: 4-cycle permutations for adjacent faces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State Validation: Integrity checks after each 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Reverse Engineering: Efficient undo operations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52B73-43D8-3C05-6D2B-98B7392EE8EA}"/>
              </a:ext>
            </a:extLst>
          </p:cNvPr>
          <p:cNvSpPr txBox="1"/>
          <p:nvPr/>
        </p:nvSpPr>
        <p:spPr>
          <a:xfrm>
            <a:off x="2165021" y="1408109"/>
            <a:ext cx="812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Input → Face Rotation (90°) → Adjacent Edge Cycles → New State</a:t>
            </a:r>
          </a:p>
        </p:txBody>
      </p:sp>
    </p:spTree>
    <p:extLst>
      <p:ext uri="{BB962C8B-B14F-4D97-AF65-F5344CB8AC3E}">
        <p14:creationId xmlns:p14="http://schemas.microsoft.com/office/powerpoint/2010/main" val="2052249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28B1A-BCC6-F85F-4C29-0F0E1B7E8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EAC37-19F3-270E-0DC8-388CDFB42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37" y="710457"/>
            <a:ext cx="5815840" cy="406618"/>
          </a:xfrm>
        </p:spPr>
        <p:txBody>
          <a:bodyPr/>
          <a:lstStyle/>
          <a:p>
            <a:r>
              <a:rPr lang="en-IN" dirty="0"/>
              <a:t>Algorithm Efficiency Analysis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B46639-B719-F496-E65B-B9F4EABD1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21305B-0056-51E0-D0C8-456FAFA7BF52}"/>
              </a:ext>
            </a:extLst>
          </p:cNvPr>
          <p:cNvSpPr txBox="1"/>
          <p:nvPr/>
        </p:nvSpPr>
        <p:spPr>
          <a:xfrm>
            <a:off x="657237" y="1389724"/>
            <a:ext cx="5262796" cy="4078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BFS (Breadth-First Search):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Guarantee: Optimal solution (minimum moves)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Time Complexity: O(18^d) where d = solution depth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Space Complexity: O(18^d)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Best For: Short scrambles (≤6 moves)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Memory Limit: 100K states max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b="1" i="1" dirty="0"/>
              <a:t>A with Heuristic:</a:t>
            </a:r>
            <a:endParaRPr lang="en-I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Heuristic Function: Misplaced stickers count ÷ 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Performance: 60-100x faster than BFS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Smart Pruning: Priority-based exploration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Best For: Complex scrambles (7+ moves)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656FFC1-DA75-546A-FAD5-3ABAA18F8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41945"/>
              </p:ext>
            </p:extLst>
          </p:nvPr>
        </p:nvGraphicFramePr>
        <p:xfrm>
          <a:off x="6579909" y="2950028"/>
          <a:ext cx="5489540" cy="1767840"/>
        </p:xfrm>
        <a:graphic>
          <a:graphicData uri="http://schemas.openxmlformats.org/drawingml/2006/table">
            <a:tbl>
              <a:tblPr/>
              <a:tblGrid>
                <a:gridCol w="1372385">
                  <a:extLst>
                    <a:ext uri="{9D8B030D-6E8A-4147-A177-3AD203B41FA5}">
                      <a16:colId xmlns:a16="http://schemas.microsoft.com/office/drawing/2014/main" val="3835803891"/>
                    </a:ext>
                  </a:extLst>
                </a:gridCol>
                <a:gridCol w="1372385">
                  <a:extLst>
                    <a:ext uri="{9D8B030D-6E8A-4147-A177-3AD203B41FA5}">
                      <a16:colId xmlns:a16="http://schemas.microsoft.com/office/drawing/2014/main" val="2934531295"/>
                    </a:ext>
                  </a:extLst>
                </a:gridCol>
                <a:gridCol w="1372385">
                  <a:extLst>
                    <a:ext uri="{9D8B030D-6E8A-4147-A177-3AD203B41FA5}">
                      <a16:colId xmlns:a16="http://schemas.microsoft.com/office/drawing/2014/main" val="1341990952"/>
                    </a:ext>
                  </a:extLst>
                </a:gridCol>
                <a:gridCol w="1372385">
                  <a:extLst>
                    <a:ext uri="{9D8B030D-6E8A-4147-A177-3AD203B41FA5}">
                      <a16:colId xmlns:a16="http://schemas.microsoft.com/office/drawing/2014/main" val="2955448155"/>
                    </a:ext>
                  </a:extLst>
                </a:gridCol>
              </a:tblGrid>
              <a:tr h="661714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IN" b="0">
                          <a:effectLst/>
                        </a:rPr>
                        <a:t>Scramble Length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E818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819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818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81A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IN" b="0" dirty="0">
                          <a:effectLst/>
                        </a:rPr>
                        <a:t>BFS Time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A819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819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IN" b="0">
                          <a:effectLst/>
                        </a:rPr>
                        <a:t>A* Time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81A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IN" b="0">
                          <a:effectLst/>
                        </a:rPr>
                        <a:t>A* Advantage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950277"/>
                  </a:ext>
                </a:extLst>
              </a:tr>
              <a:tr h="360935">
                <a:tc>
                  <a:txBody>
                    <a:bodyPr/>
                    <a:lstStyle/>
                    <a:p>
                      <a:pPr fontAlgn="base" latinLnBrk="0"/>
                      <a:r>
                        <a:rPr lang="en-IN">
                          <a:effectLst/>
                        </a:rPr>
                        <a:t>3 moves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681A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81A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81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>
                          <a:effectLst/>
                        </a:rPr>
                        <a:t>312ms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81A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81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 dirty="0">
                          <a:effectLst/>
                        </a:rPr>
                        <a:t>3ms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A81A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81A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 b="0">
                          <a:effectLst/>
                        </a:rPr>
                        <a:t>100x faster</a:t>
                      </a:r>
                      <a:endParaRPr lang="en-IN">
                        <a:effectLst/>
                      </a:endParaRPr>
                    </a:p>
                  </a:txBody>
                  <a:tcPr marL="60960" marR="60960" anchor="ctr">
                    <a:lnL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81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483187"/>
                  </a:ext>
                </a:extLst>
              </a:tr>
              <a:tr h="360935">
                <a:tc>
                  <a:txBody>
                    <a:bodyPr/>
                    <a:lstStyle/>
                    <a:p>
                      <a:pPr fontAlgn="base" latinLnBrk="0"/>
                      <a:r>
                        <a:rPr lang="en-IN" dirty="0">
                          <a:effectLst/>
                        </a:rPr>
                        <a:t>5 moves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E81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81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81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818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>
                          <a:effectLst/>
                        </a:rPr>
                        <a:t>22ms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681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81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819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>
                          <a:effectLst/>
                        </a:rPr>
                        <a:t>21ms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81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817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81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 b="0">
                          <a:effectLst/>
                        </a:rPr>
                        <a:t>Comparable</a:t>
                      </a:r>
                      <a:endParaRPr lang="en-IN">
                        <a:effectLst/>
                      </a:endParaRPr>
                    </a:p>
                  </a:txBody>
                  <a:tcPr marL="60960" marR="60960" anchor="ctr">
                    <a:lnL w="7620" cap="flat" cmpd="sng" algn="ctr">
                      <a:solidFill>
                        <a:srgbClr val="E81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81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81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81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238418"/>
                  </a:ext>
                </a:extLst>
              </a:tr>
              <a:tr h="360935">
                <a:tc>
                  <a:txBody>
                    <a:bodyPr/>
                    <a:lstStyle/>
                    <a:p>
                      <a:pPr fontAlgn="base" latinLnBrk="0"/>
                      <a:r>
                        <a:rPr lang="en-IN">
                          <a:effectLst/>
                        </a:rPr>
                        <a:t>8 moves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6818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819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818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818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>
                          <a:effectLst/>
                        </a:rPr>
                        <a:t>N/A*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A819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81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819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819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>
                          <a:effectLst/>
                        </a:rPr>
                        <a:t>235ms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681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81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81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815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 b="0" dirty="0">
                          <a:effectLst/>
                        </a:rPr>
                        <a:t>Only viable</a:t>
                      </a:r>
                      <a:endParaRPr lang="en-IN" dirty="0">
                        <a:effectLst/>
                      </a:endParaRPr>
                    </a:p>
                  </a:txBody>
                  <a:tcPr marL="60960" marR="60960" anchor="ctr">
                    <a:lnL w="7620" cap="flat" cmpd="sng" algn="ctr">
                      <a:solidFill>
                        <a:srgbClr val="E81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81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81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81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35361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C82C045-627F-7164-7876-50DFE449DE3E}"/>
              </a:ext>
            </a:extLst>
          </p:cNvPr>
          <p:cNvSpPr txBox="1"/>
          <p:nvPr/>
        </p:nvSpPr>
        <p:spPr>
          <a:xfrm>
            <a:off x="6473077" y="2450067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effectLst/>
                <a:latin typeface="fkGroteskNeue"/>
              </a:rPr>
              <a:t> </a:t>
            </a:r>
            <a:r>
              <a:rPr lang="en-IN" b="1" i="0" dirty="0">
                <a:effectLst/>
                <a:latin typeface="+mj-lt"/>
              </a:rPr>
              <a:t>Real Performance Results</a:t>
            </a:r>
            <a:endParaRPr lang="en-IN" b="1" dirty="0">
              <a:latin typeface="+mj-lt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FBBB935-1FC7-EE62-87A5-3EF35433C73E}"/>
              </a:ext>
            </a:extLst>
          </p:cNvPr>
          <p:cNvCxnSpPr/>
          <p:nvPr/>
        </p:nvCxnSpPr>
        <p:spPr>
          <a:xfrm>
            <a:off x="6473077" y="1117075"/>
            <a:ext cx="0" cy="496800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24AF45-2D9A-0E09-1715-12F605F5E10E}"/>
              </a:ext>
            </a:extLst>
          </p:cNvPr>
          <p:cNvSpPr txBox="1"/>
          <p:nvPr/>
        </p:nvSpPr>
        <p:spPr>
          <a:xfrm>
            <a:off x="6579909" y="4883708"/>
            <a:ext cx="62829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dirty="0">
                <a:effectLst/>
              </a:rPr>
              <a:t>*N/A = Memory limit prevents BFS completion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296255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00417-B66A-34B6-C9A0-C165DEDC8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49717-1819-0319-C2A5-E2F8B293F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37" y="779369"/>
            <a:ext cx="5291077" cy="406618"/>
          </a:xfrm>
        </p:spPr>
        <p:txBody>
          <a:bodyPr/>
          <a:lstStyle/>
          <a:p>
            <a:r>
              <a:rPr lang="en-IN" dirty="0"/>
              <a:t>Code Architecture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C3F835-A78B-5890-B1C2-0FBE7BB98B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17D57-3D3B-9DA2-F88D-1EA80069319A}"/>
              </a:ext>
            </a:extLst>
          </p:cNvPr>
          <p:cNvSpPr txBox="1"/>
          <p:nvPr/>
        </p:nvSpPr>
        <p:spPr>
          <a:xfrm>
            <a:off x="657237" y="1306805"/>
            <a:ext cx="7421534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Modular Design: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RubiksCube.java      	 →  Core state representation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MoveEngine.java      	 →  All 18 move implementations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CubeSolver.java      	 →  BFS algorithm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AStarSolver.java     	 →  Heuristic-based solving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CubeScrambler.java  	 →  Random scramble generation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RubiksCubeSolverApp.java →  Main application + testing</a:t>
            </a:r>
          </a:p>
          <a:p>
            <a:pPr>
              <a:lnSpc>
                <a:spcPct val="150000"/>
              </a:lnSpc>
            </a:pPr>
            <a:endParaRPr lang="en-IN" sz="1600" dirty="0"/>
          </a:p>
          <a:p>
            <a:r>
              <a:rPr lang="en-IN" b="1" dirty="0"/>
              <a:t>Key Innovations: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Smart Algorithm Selection: Prevents memory crashes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Optimized State Hashing: Fixed-size arrays vs StringBuilder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Progress Monitoring: Real-time feedback during long solves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Comprehensive Testing: Automated verification and benchmarking</a:t>
            </a:r>
          </a:p>
          <a:p>
            <a:pPr>
              <a:lnSpc>
                <a:spcPct val="150000"/>
              </a:lnSpc>
            </a:pPr>
            <a:endParaRPr lang="en-IN" sz="16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3069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35AC1-6550-F1DD-FA2F-917705EC8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632F-209E-C400-4365-9BB82E536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03" y="928858"/>
            <a:ext cx="8282759" cy="406618"/>
          </a:xfrm>
        </p:spPr>
        <p:txBody>
          <a:bodyPr/>
          <a:lstStyle/>
          <a:p>
            <a:pPr algn="ctr"/>
            <a:r>
              <a:rPr lang="en-GB" dirty="0"/>
              <a:t>Live Demo Results &amp; System Architecture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829497-D001-C8C9-26DA-50DCA9D2F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ECDB5-C1FD-72C7-68B9-6E6DF0B52673}"/>
              </a:ext>
            </a:extLst>
          </p:cNvPr>
          <p:cNvSpPr txBox="1"/>
          <p:nvPr/>
        </p:nvSpPr>
        <p:spPr>
          <a:xfrm>
            <a:off x="769603" y="1572235"/>
            <a:ext cx="37235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/>
              <a:t>=== Rubik's Cube Solver ===</a:t>
            </a:r>
          </a:p>
          <a:p>
            <a:endParaRPr lang="en-IN" sz="900" b="1" dirty="0"/>
          </a:p>
          <a:p>
            <a:r>
              <a:rPr lang="en-IN" sz="900" b="1" dirty="0"/>
              <a:t>Initial solved cube:</a:t>
            </a:r>
          </a:p>
          <a:p>
            <a:r>
              <a:rPr lang="en-IN" sz="900" b="1" dirty="0"/>
              <a:t>Cube: F:G B:B L:O R:R U:W D:Y (</a:t>
            </a:r>
            <a:r>
              <a:rPr lang="en-IN" sz="900" b="1" dirty="0" err="1"/>
              <a:t>center</a:t>
            </a:r>
            <a:r>
              <a:rPr lang="en-IN" sz="900" b="1" dirty="0"/>
              <a:t> </a:t>
            </a:r>
            <a:r>
              <a:rPr lang="en-IN" sz="900" b="1" dirty="0" err="1"/>
              <a:t>colors</a:t>
            </a:r>
            <a:r>
              <a:rPr lang="en-IN" sz="900" b="1" dirty="0"/>
              <a:t>)</a:t>
            </a:r>
          </a:p>
          <a:p>
            <a:r>
              <a:rPr lang="en-IN" sz="900" b="1" dirty="0"/>
              <a:t>Applying scramble: B' D' L2 D </a:t>
            </a:r>
            <a:r>
              <a:rPr lang="en-IN" sz="900" b="1" dirty="0" err="1"/>
              <a:t>D</a:t>
            </a:r>
            <a:r>
              <a:rPr lang="en-IN" sz="900" b="1" dirty="0"/>
              <a:t> L </a:t>
            </a:r>
            <a:r>
              <a:rPr lang="en-IN" sz="900" b="1" dirty="0" err="1"/>
              <a:t>L</a:t>
            </a:r>
            <a:r>
              <a:rPr lang="en-IN" sz="900" b="1" dirty="0"/>
              <a:t> U’</a:t>
            </a:r>
          </a:p>
          <a:p>
            <a:endParaRPr lang="en-IN" sz="900" b="1" dirty="0"/>
          </a:p>
          <a:p>
            <a:r>
              <a:rPr lang="en-IN" sz="900" b="1" dirty="0"/>
              <a:t>Scrambled cube:</a:t>
            </a:r>
          </a:p>
          <a:p>
            <a:r>
              <a:rPr lang="en-IN" sz="900" b="1" dirty="0"/>
              <a:t>Cube: F:G B:B L:O R:R U:W D:Y (</a:t>
            </a:r>
            <a:r>
              <a:rPr lang="en-IN" sz="900" b="1" dirty="0" err="1"/>
              <a:t>center</a:t>
            </a:r>
            <a:r>
              <a:rPr lang="en-IN" sz="900" b="1" dirty="0"/>
              <a:t> </a:t>
            </a:r>
            <a:r>
              <a:rPr lang="en-IN" sz="900" b="1" dirty="0" err="1"/>
              <a:t>colors</a:t>
            </a:r>
            <a:r>
              <a:rPr lang="en-IN" sz="900" b="1" dirty="0"/>
              <a:t>)</a:t>
            </a:r>
          </a:p>
          <a:p>
            <a:r>
              <a:rPr lang="en-IN" sz="900" b="1" dirty="0"/>
              <a:t>==================================================</a:t>
            </a:r>
          </a:p>
          <a:p>
            <a:r>
              <a:rPr lang="en-IN" sz="900" b="1" dirty="0"/>
              <a:t>Scramble too long for BFS - skipping to A* algorithm</a:t>
            </a:r>
          </a:p>
          <a:p>
            <a:r>
              <a:rPr lang="en-IN" sz="900" b="1" dirty="0"/>
              <a:t>==================================================</a:t>
            </a:r>
          </a:p>
          <a:p>
            <a:r>
              <a:rPr lang="en-IN" sz="900" b="1" dirty="0"/>
              <a:t>Solving using A*...</a:t>
            </a:r>
          </a:p>
          <a:p>
            <a:r>
              <a:rPr lang="en-IN" sz="900" b="1" dirty="0"/>
              <a:t>✓ A* Solution found!</a:t>
            </a:r>
          </a:p>
          <a:p>
            <a:r>
              <a:rPr lang="en-IN" sz="900" b="1" dirty="0"/>
              <a:t>Moves: U L2 D2 L2 D B</a:t>
            </a:r>
          </a:p>
          <a:p>
            <a:r>
              <a:rPr lang="en-IN" sz="900" b="1" dirty="0"/>
              <a:t>Number of moves: 6</a:t>
            </a:r>
          </a:p>
          <a:p>
            <a:r>
              <a:rPr lang="en-IN" sz="900" b="1" dirty="0"/>
              <a:t>States explored: 1061</a:t>
            </a:r>
          </a:p>
          <a:p>
            <a:r>
              <a:rPr lang="en-IN" sz="900" b="1" dirty="0"/>
              <a:t>Solving time: 235 </a:t>
            </a:r>
            <a:r>
              <a:rPr lang="en-IN" sz="900" b="1" dirty="0" err="1"/>
              <a:t>ms</a:t>
            </a:r>
            <a:endParaRPr lang="en-IN" sz="900" b="1" dirty="0"/>
          </a:p>
          <a:p>
            <a:endParaRPr lang="en-IN" sz="900" b="1" dirty="0"/>
          </a:p>
          <a:p>
            <a:r>
              <a:rPr lang="en-IN" sz="900" b="1" dirty="0"/>
              <a:t>Verifying solution...</a:t>
            </a:r>
          </a:p>
          <a:p>
            <a:r>
              <a:rPr lang="en-IN" sz="900" b="1" dirty="0"/>
              <a:t>Solution verification: ✓ PASSED</a:t>
            </a:r>
          </a:p>
          <a:p>
            <a:r>
              <a:rPr lang="en-IN" sz="900" b="1" dirty="0"/>
              <a:t>==================================================</a:t>
            </a:r>
          </a:p>
          <a:p>
            <a:r>
              <a:rPr lang="en-IN" sz="900" b="1" dirty="0"/>
              <a:t>=== Performance Test (Shorter Scrambles) ===</a:t>
            </a:r>
          </a:p>
          <a:p>
            <a:endParaRPr lang="en-IN" sz="900" b="1" dirty="0"/>
          </a:p>
          <a:p>
            <a:r>
              <a:rPr lang="en-IN" sz="900" b="1" dirty="0"/>
              <a:t>Testing scramble length: 3</a:t>
            </a:r>
          </a:p>
          <a:p>
            <a:r>
              <a:rPr lang="en-IN" sz="900" b="1" dirty="0"/>
              <a:t>States explored: 10000, Queue size: 125122, Current depth: 4</a:t>
            </a:r>
          </a:p>
          <a:p>
            <a:r>
              <a:rPr lang="en-IN" sz="900" b="1" dirty="0"/>
              <a:t>BFS: 3/3 solved, </a:t>
            </a:r>
            <a:r>
              <a:rPr lang="en-IN" sz="900" b="1" dirty="0" err="1"/>
              <a:t>avg</a:t>
            </a:r>
            <a:r>
              <a:rPr lang="en-IN" sz="900" b="1" dirty="0"/>
              <a:t> time: 312 </a:t>
            </a:r>
            <a:r>
              <a:rPr lang="en-IN" sz="900" b="1" dirty="0" err="1"/>
              <a:t>ms</a:t>
            </a:r>
            <a:endParaRPr lang="en-IN" sz="900" b="1" dirty="0"/>
          </a:p>
          <a:p>
            <a:r>
              <a:rPr lang="en-IN" sz="900" b="1" dirty="0"/>
              <a:t>A*: 3/3 solved, </a:t>
            </a:r>
            <a:r>
              <a:rPr lang="en-IN" sz="900" b="1" dirty="0" err="1"/>
              <a:t>avg</a:t>
            </a:r>
            <a:r>
              <a:rPr lang="en-IN" sz="900" b="1" dirty="0"/>
              <a:t> time: 3 </a:t>
            </a:r>
            <a:r>
              <a:rPr lang="en-IN" sz="900" b="1" dirty="0" err="1"/>
              <a:t>ms</a:t>
            </a:r>
            <a:endParaRPr lang="en-IN" sz="900" b="1" dirty="0"/>
          </a:p>
          <a:p>
            <a:endParaRPr lang="en-IN" sz="900" b="1" dirty="0"/>
          </a:p>
          <a:p>
            <a:r>
              <a:rPr lang="en-IN" sz="900" b="1" dirty="0"/>
              <a:t>Testing scramble length: 5</a:t>
            </a:r>
          </a:p>
          <a:p>
            <a:r>
              <a:rPr lang="en-IN" sz="900" b="1" dirty="0"/>
              <a:t>BFS: 3/3 solved, </a:t>
            </a:r>
            <a:r>
              <a:rPr lang="en-IN" sz="900" b="1" dirty="0" err="1"/>
              <a:t>avg</a:t>
            </a:r>
            <a:r>
              <a:rPr lang="en-IN" sz="900" b="1" dirty="0"/>
              <a:t> time: 22 </a:t>
            </a:r>
            <a:r>
              <a:rPr lang="en-IN" sz="900" b="1" dirty="0" err="1"/>
              <a:t>ms</a:t>
            </a:r>
            <a:endParaRPr lang="en-IN" sz="900" b="1" dirty="0"/>
          </a:p>
          <a:p>
            <a:r>
              <a:rPr lang="en-IN" sz="900" b="1" dirty="0"/>
              <a:t>A*: 3/3 solved, </a:t>
            </a:r>
            <a:r>
              <a:rPr lang="en-IN" sz="900" b="1" dirty="0" err="1"/>
              <a:t>avg</a:t>
            </a:r>
            <a:r>
              <a:rPr lang="en-IN" sz="900" b="1" dirty="0"/>
              <a:t> time: 21 </a:t>
            </a:r>
            <a:r>
              <a:rPr lang="en-IN" sz="900" b="1" dirty="0" err="1"/>
              <a:t>ms</a:t>
            </a:r>
            <a:endParaRPr lang="en-IN" sz="900" b="1" dirty="0"/>
          </a:p>
          <a:p>
            <a:endParaRPr lang="en-IN" sz="9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8BDA58-5A77-CB09-C778-F57ABD112C31}"/>
              </a:ext>
            </a:extLst>
          </p:cNvPr>
          <p:cNvSpPr txBox="1"/>
          <p:nvPr/>
        </p:nvSpPr>
        <p:spPr>
          <a:xfrm>
            <a:off x="5922390" y="1867502"/>
            <a:ext cx="480531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RubiksCube.java </a:t>
            </a:r>
          </a:p>
          <a:p>
            <a:r>
              <a:rPr lang="en-IN" b="1" dirty="0"/>
              <a:t>      	↑</a:t>
            </a:r>
          </a:p>
          <a:p>
            <a:r>
              <a:rPr lang="en-IN" b="1" dirty="0"/>
              <a:t>MoveEngine.java </a:t>
            </a:r>
          </a:p>
          <a:p>
            <a:r>
              <a:rPr lang="en-IN" b="1" dirty="0"/>
              <a:t>	↑</a:t>
            </a:r>
          </a:p>
          <a:p>
            <a:r>
              <a:rPr lang="en-IN" b="1" dirty="0"/>
              <a:t>CubeSolver.java ←→ AStarSolver.java</a:t>
            </a:r>
          </a:p>
          <a:p>
            <a:r>
              <a:rPr lang="en-IN" b="1" dirty="0"/>
              <a:t>                                        </a:t>
            </a:r>
          </a:p>
          <a:p>
            <a:r>
              <a:rPr lang="en-IN" b="1" dirty="0"/>
              <a:t>      └─────────────┘</a:t>
            </a:r>
          </a:p>
          <a:p>
            <a:r>
              <a:rPr lang="en-IN" b="1" dirty="0"/>
              <a:t>             ↑</a:t>
            </a:r>
          </a:p>
          <a:p>
            <a:r>
              <a:rPr lang="en-IN" b="1" dirty="0"/>
              <a:t>CubeScrambler.java</a:t>
            </a:r>
          </a:p>
          <a:p>
            <a:r>
              <a:rPr lang="en-IN" b="1" dirty="0"/>
              <a:t>             ↑</a:t>
            </a:r>
          </a:p>
          <a:p>
            <a:r>
              <a:rPr lang="en-IN" b="1" dirty="0" err="1"/>
              <a:t>RubiksCubeSolverApp</a:t>
            </a:r>
            <a:r>
              <a:rPr lang="en-IN" b="1" dirty="0"/>
              <a:t>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568586-EF45-DA09-242F-873307C4A2C1}"/>
              </a:ext>
            </a:extLst>
          </p:cNvPr>
          <p:cNvCxnSpPr/>
          <p:nvPr/>
        </p:nvCxnSpPr>
        <p:spPr>
          <a:xfrm>
            <a:off x="5514680" y="1659118"/>
            <a:ext cx="0" cy="4437432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B71FF0-9347-5B6D-664A-B9C1D3212C76}"/>
              </a:ext>
            </a:extLst>
          </p:cNvPr>
          <p:cNvCxnSpPr>
            <a:cxnSpLocks/>
          </p:cNvCxnSpPr>
          <p:nvPr/>
        </p:nvCxnSpPr>
        <p:spPr>
          <a:xfrm flipV="1">
            <a:off x="6476426" y="3346817"/>
            <a:ext cx="0" cy="2168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FB30C3-901C-CEDE-C33E-223D1C163D9A}"/>
              </a:ext>
            </a:extLst>
          </p:cNvPr>
          <p:cNvCxnSpPr>
            <a:cxnSpLocks/>
          </p:cNvCxnSpPr>
          <p:nvPr/>
        </p:nvCxnSpPr>
        <p:spPr>
          <a:xfrm flipV="1">
            <a:off x="8743360" y="3346817"/>
            <a:ext cx="0" cy="2168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842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CCC03-DE67-703B-865F-6678A2E65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40F2-106A-D23B-E45D-4A2F96C58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37" y="708322"/>
            <a:ext cx="5291077" cy="406618"/>
          </a:xfrm>
        </p:spPr>
        <p:txBody>
          <a:bodyPr/>
          <a:lstStyle/>
          <a:p>
            <a:r>
              <a:rPr lang="en-IN" dirty="0"/>
              <a:t>Conclusion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5D272F-8130-2C6D-C2F6-91B238D404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6CD68-2C5B-8520-C8FE-C17B8CC92070}"/>
              </a:ext>
            </a:extLst>
          </p:cNvPr>
          <p:cNvSpPr txBox="1"/>
          <p:nvPr/>
        </p:nvSpPr>
        <p:spPr>
          <a:xfrm>
            <a:off x="657237" y="1221193"/>
            <a:ext cx="8411349" cy="4986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Key Takeaways: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Built a robust Rubik’s Cube solver from scratch using BFS and A* algorithms.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Designed a modular, memory-efficient architecture capable of handling complex scrambles.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Implemented real-time move simulation, state validation, and intelligent algorithm selection.</a:t>
            </a:r>
          </a:p>
          <a:p>
            <a:endParaRPr lang="en-IN" dirty="0"/>
          </a:p>
          <a:p>
            <a:r>
              <a:rPr lang="en-IN" b="1" dirty="0"/>
              <a:t>What Sets This Apart: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Dual-algorithm system balances optimality and efficiency.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Accurate state prediction through engineered move engine.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Scalable design prepared for larger cubes (2x2, 4x4, etc.) in future versions.</a:t>
            </a:r>
          </a:p>
          <a:p>
            <a:pPr>
              <a:lnSpc>
                <a:spcPct val="150000"/>
              </a:lnSpc>
            </a:pPr>
            <a:endParaRPr lang="en-IN" sz="1600" dirty="0"/>
          </a:p>
          <a:p>
            <a:pPr>
              <a:lnSpc>
                <a:spcPct val="150000"/>
              </a:lnSpc>
            </a:pPr>
            <a:r>
              <a:rPr lang="en-GB" b="1" dirty="0"/>
              <a:t>Complete Implementation Available:</a:t>
            </a:r>
          </a:p>
          <a:p>
            <a:pPr>
              <a:lnSpc>
                <a:spcPct val="150000"/>
              </a:lnSpc>
            </a:pPr>
            <a:r>
              <a:rPr lang="en-GB" sz="1600" b="1" i="1" dirty="0"/>
              <a:t>GitHub</a:t>
            </a:r>
            <a:r>
              <a:rPr lang="en-GB" sz="1600" dirty="0"/>
              <a:t>: </a:t>
            </a:r>
            <a:r>
              <a:rPr lang="en-GB" sz="1600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https://github.com/selvavignesh1402/Aero-Hack.git</a:t>
            </a:r>
            <a:endParaRPr lang="en-IN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226417"/>
      </p:ext>
    </p:extLst>
  </p:cSld>
  <p:clrMapOvr>
    <a:masterClrMapping/>
  </p:clrMapOvr>
</p:sld>
</file>

<file path=ppt/theme/theme1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876D645B-8286-462A-9501-A512E30D175A}"/>
    </a:ext>
  </a:extLst>
</a:theme>
</file>

<file path=ppt/theme/theme2.xml><?xml version="1.0" encoding="utf-8"?>
<a:theme xmlns:a="http://schemas.openxmlformats.org/drawingml/2006/main" name="COL Masters: Cov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DD0F330A-81C6-4891-9E95-AB736A597DA6}"/>
    </a:ext>
  </a:extLst>
</a:theme>
</file>

<file path=ppt/theme/theme3.xml><?xml version="1.0" encoding="utf-8"?>
<a:theme xmlns:a="http://schemas.openxmlformats.org/drawingml/2006/main" name="COL Masters: Content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2AD6D657-B874-44EB-9275-7D5EE671E454}"/>
    </a:ext>
  </a:extLst>
</a:theme>
</file>

<file path=ppt/theme/theme4.xml><?xml version="1.0" encoding="utf-8"?>
<a:theme xmlns:a="http://schemas.openxmlformats.org/drawingml/2006/main" name="COL Masters: Section Break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RTX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F6C02250-43C6-44E8-A563-5546583ADF4D}"/>
    </a:ext>
  </a:extLst>
</a:theme>
</file>

<file path=ppt/theme/theme5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E02A4A08-61C9-4923-B6A0-6E20925598B3}"/>
    </a:ext>
  </a:extLst>
</a:theme>
</file>

<file path=ppt/theme/theme6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ZGVmYXVsdFZhbHVlIj48ZWxlbWVudCB1aWQ9ImJiYTk0YzY1LWFjM2QtNGYzNC1iMmUxLThkZTExZWY2ZjAxYyIgdmFsdWU9IiIgeG1sbnM9Imh0dHA6Ly93d3cuYm9sZG9uamFtZXMuY29tLzIwMDgvMDEvc2llL2ludGVybmFsL2xhYmVsIiAvPjwvc2lzbD48VXNlck5hbWU+VVNcbnJwMDI0MTU4MjwvVXNlck5hbWU+PERhdGVUaW1lPjIvMTIvMjAyMCAyOjQ5OjE3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U5OGNmYzI4LTVkZmQtNGYwNi04YzAxLWM3NTg4ZmQzOTRm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kNzU5Y2Q3YS1iNTdjLTQyZTQtOWE0OS05YjgyYTIzMzc1Nzk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bnJwMDI0MTU4MjwvVXNlck5hbWU+PERhdGVUaW1lPjIvMTIvMjAyMCAzOjAzOjA5IFBNPC9EYXRlVGltZT48TGFiZWxTdHJpbmc+T3JpZ2luIEp1cmlzZGljdGlvbjogVVMgIHwgUmF5dGhlb24gQ29tcGV0aXRpb24gU2Vuc2l0aXZlIHwgUGVyIEN1cnJlbnQgUmF5dGhlb24gUG9saWN5IChSUC1PR0MtMDM1KSB8IE5vbi1FeHBvcnQgQ29udHJvbGxlZCBUZWNobmljYWwgSW5mb3JtYXRpb24gKEVYSU0gRGV0ZXJtaW5lZCBPbmx5KS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2FlMTFhNmItMjFiMS00OWQ4LTk5ZDgtZWQzMDY4NTEzODR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yLzIwMjAgMzoyODo1NyBQTTwvRGF0ZVRpbWU+PExhYmVsU3RyaW5nPk9yaWdpbiBKdXJpc2RpY3Rpb246IFVTICB8IFJheXRoZW9uIFByb3ByaWV0YXJ5IHwgUGVyIEN1cnJlbnQgUmF5dGhlb24gUG9saWN5IChSUC1PR0MtMDM1KSB8IFVTLUlUQVIgQ29udHJvbGx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wMTJlYjIyYy03NmNhLTRlNGYtOGFiOS1mYWJiMDU0YWUx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yLzE0LzIwMjAgNDo0Mjo0NCBQTTwvRGF0ZVRpbWU+PExhYmVsU3RyaW5nPk9yaWdpbiBKdXJpc2RpY3Rpb246IFVTICB8IFJheXRoZW9uIE1vc3QgUHJpdmF0ZS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0LzIwMjAgNjoyOTozNC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Ny8yMDIwIDg6Mjg6MzE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k5N2E3MTZlLWMwM2YtNDNiMS1hNWIwLWQ2Y2QwNGU5YmE0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wvc2lzbD48VXNlck5hbWU+VVNcbnJwMDI0MTU4MjwvVXNlck5hbWU+PERhdGVUaW1lPjIvMTgvMjAyMCA0OjU4OjI4IFBNPC9EYXRlVGltZT48TGFiZWxTdHJpbmc+T3JpZ2luIEp1cmlzZGljdGlvbjogVVMgIHwgUmF5dGhlb24gUHJvcHJpZXRhcn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OC8yMDIwIDU6MDA6MTYgUE08L0RhdGVUaW1lPjxMYWJlbFN0cmluZz5PcmlnaW4gSnVyaXNkaWN0aW9uOiBVUyAgfCBSYXl0aGVvbiBNb3N0IFByaXZhdGUgfCBQZXIgQ3VycmVudCBSYXl0aGVvbiBQb2xpY3kgKFJQLU9HQy0wMzUpIHwgVVMtRXhwb3J0IENvbnRyb2xsZWQgSnVyaXNkaWN0aW9uIFVuZGV0ZXJtaW5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zLzcvMjAyMCA4OjIzOjM2IFBNPC9EYXRlVGltZT48TGFiZWxTdHJpbmc+T3JpZ2luIEp1cmlzZGljdGlvbjogVVMgIHwgSW50ZXJuYWwgVXNlIE9ubH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OTk3YTcxNmUtYzAzZi00M2IxLWE1YjAtZDZjZDA0ZTliY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y83LzIwMjAgODoyNDo0OS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YWFmYzlhOTUtZWU1ZC00ODdjLTljNGUtNjdhNTM4MGYyOTkxIiB2YWx1ZT0iIiB4bWxucz0iaHR0cDovL3d3dy5ib2xkb25qYW1lcy5jb20vMjAwOC8wMS9zaWUvaW50ZXJuYWwvbGFiZWwiIC8+PC9zaXNsPjxVc2VyTmFtZT5VU1wxMTAzMDg1PC9Vc2VyTmFtZT48RGF0ZVRpbWU+My8xMi8yMDIwIDY6MjM6MjM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gLz48VXNlck5hbWU+VVNcMTEwMzA4NTwvVXNlck5hbWU+PERhdGVUaW1lPjMvMTMvMjAyMCAxMDowMjo0NCBQTTwvRGF0ZVRpbWU+PExhYmVsU3RyaW5nPlRoaXMgYXJ0aWZhY3QgaGFzIG5vIGNsYXNzaWZpY2F0aW9uLjwvTGFiZWxTdHJpbmc+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MDMwODU8L1VzZXJOYW1lPjxEYXRlVGltZT4zLzEzLzIwMjAgMTA6MDU6NDQgUE08L0RhdGVUaW1lPjxMYWJlbFN0cmluZz5PcmlnaW4gSnVyaXNkaWN0aW9uOiBVUyAgfCBUaGlyZCBQYXJ0eSBQcm9wcmlldGFyeSAtIE5lZWQgdG8gS25vdy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L3Npc2w+PFVzZXJOYW1lPlVTXG5ycDAyNDE1ODI8L1VzZXJOYW1lPjxEYXRlVGltZT4zLzIzLzIwMjAgNzo1ODoxOSBQTTwvRGF0ZVRpbWU+PExhYmVsU3RyaW5nPk9yaWdpbiBKdXJpc2RpY3Rpb246IFVTICB8IEludGVybmFsIFVzZSBPbmx5IHwgUGVyIEN1cnJlbnQgUmF5dGhlb24gUG9saWN5IChSUC1PR0MtMDM1KSB8IE90aGVyIEluZm9ybWF0aW9uIChOb3QgUmVxdWlyaW5nIGFuIEV4cG9ydCBDb250cm9sIE1hcmtpbmc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IxNWZlZmExYy1hZjY3LTRlYmYtYTcxZC1mMDE2MjExNjg5NjIiIHZhbHVlPSIiIHhtbG5zPSJodHRwOi8vd3d3LmJvbGRvbmphbWVzLmNvbS8yMDA4LzAxL3NpZS9pbnRlcm5hbC9sYWJlbCIgLz48ZWxlbWVudCB1aWQ9ImFhZmM5YTk1LWVlNWQtNDg3Yy05YzRlLTY3YTUzODBmMjk5MSIgdmFsdWU9IiIgeG1sbnM9Imh0dHA6Ly93d3cuYm9sZG9uamFtZXMuY29tLzIwMDgvMDEvc2llL2ludGVybmFsL2xhYmVsIiAvPjwvc2lzbD48VXNlck5hbWU+VVNcbnJwMDI0MTU4MjwvVXNlck5hbWU+PERhdGVUaW1lPjMvMjMvMjAyMCA4OjQ4OjA4IFBNPC9EYXRlVGltZT48TGFiZWxTdHJpbmc+T3JpZ2luIEp1cmlzZGljdGlvbjogVVMgIHwgVGhpcmQgUGFydHkgUHJvcHJpZXRhcnkgLSBOZWVkIHRvIEtub3c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iAvPjxVc2VyTmFtZT5VU1wxMTAzMDg1PC9Vc2VyTmFtZT48RGF0ZVRpbWU+My8yMy8yMDIwIDEwOjE1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G5ycDAyNDE1ODI8L1VzZXJOYW1lPjxEYXRlVGltZT40LzIwLzIwMjAgNDoyOToyMyBQTTwvRGF0ZVRpbWU+PExhYmVsU3RyaW5nPk9yaWdpbiBKdXJpc2RpY3Rpb246IFVTIDwvTGFiZWxTdHJpbmc+PC9pdGVtPjxpdGVtPjxzaXNsIHNpc2xWZXJzaW9uPSIwIiBwb2xpY3k9ImNkZTUzYWMxLWJmNWYtNGFhZS05Y2YxLTA3NTA5ZTIzYTRiMCIgb3JpZ2luPSJ1c2VyU2VsZWN0ZWQiIC8+PFVzZXJOYW1lPlVTXDExMDMwODU8L1VzZXJOYW1lPjxEYXRlVGltZT40LzIwLzIwMjAgNjozMjo1MCBQTTwvRGF0ZVRpbWU+PExhYmVsU3RyaW5nPlRoaXMgYXJ0aWZhY3QgaGFzIG5vIGNsYXNzaWZpY2F0aW9uLjwvTGFiZWxTdHJpbmc+PC9pdGVtPjxpdGVtPjxzaXNsIHNpc2xWZXJzaW9uPSIwIiBwb2xpY3k9ImNkZTUzYWMxLWJmNWYtNGFhZS05Y2YxLTA3NTA5ZTIzYTRiMCIgb3JpZ2luPSJkZWZhdWx0VmFsdWUiPjxlbGVtZW50IHVpZD0iYmJhOTRjNjUtYWMzZC00ZjM0LWIyZTEtOGRlMTFlZjZmMDFjIiB2YWx1ZT0iIiB4bWxucz0iaHR0cDovL3d3dy5ib2xkb25qYW1lcy5jb20vMjAwOC8wMS9zaWUvaW50ZXJuYWwvbGFiZWwiIC8+PC9zaXNsPjxVc2VyTmFtZT5VU1x2YWExMDUwPC9Vc2VyTmFtZT48RGF0ZVRpbWU+MTIvMTYvMjAyMCA1OjIyOjIz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RlY2VjYmQ2LWRhM2ItNDZmZS04ZjAwLWY5ZDlkZWVhMmVlMSIgdmFsdWU9IiIgeG1sbnM9Imh0dHA6Ly93d3cuYm9sZG9uamFtZXMuY29tLzIwMDgvMDEvc2llL2ludGVybmFsL2xhYmVsIiAvPjxlbGVtZW50IHVpZD0iYmJiZjdiZjQtNGY0Zi00MTg5LTljNWUtNjUwMTVkZThhNmFkIiB2YWx1ZT0iIiB4bWxucz0iaHR0cDovL3d3dy5ib2xkb25qYW1lcy5jb20vMjAwOC8wMS9zaWUvaW50ZXJuYWwvbGFiZWwiIC8+PGVsZW1lbnQgdWlkPSJmYjk5MTMwOC1hM2RlLTQwYTgtOTY3Yi0wOTIyMzM0MjQxYmE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dmFhMTA1MDwvVXNlck5hbWU+PERhdGVUaW1lPjEyLzE3LzIwMjAgMTo1NDo0NiBQTTwvRGF0ZVRpbWU+PExhYmVsU3RyaW5nPk9yaWdpbiBKdXJpc2RpY3Rpb246IFVTICB8IFVucmVzdHJpY3RlZCBDb250ZW50IHwgTm8gbWFya2luZyBhcHBsaWVkIGJ5IHRoaXMgdG9vbC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iAvPjxVc2VyTmFtZT5VU1wxMTYxMTEzPC9Vc2VyTmFtZT48RGF0ZVRpbWU+Ni8xLzIwMjMgMjo0OTo1NCBQTTwvRGF0ZVRpbWU+PExhYmVsU3RyaW5nPlRoaXMgYXJ0aWZhY3QgaGFzIG5vIGNsYXNzaWZpY2F0aW9uLjwvTGFiZWxTdHJpbmc+PC9pdGVtPjxpdGVtPjxzaXNsIHNpc2xWZXJzaW9uPSIwIiBwb2xpY3k9ImNkZTUzYWMxLWJmNWYtNGFhZS05Y2YxLTA3NTA5ZTIzYTRiMCIgb3JpZ2luPSJ1c2VyU2VsZWN0ZWQiPjxlbGVtZW50IHVpZD0iZGVjZWNiZDYtZGEzYi00NmZlLThmMDAtZjlkOWRlZWEyZWUxIiB2YWx1ZT0iIiB4bWxucz0iaHR0cDovL3d3dy5ib2xkb25qYW1lcy5jb20vMjAwOC8wMS9zaWUvaW50ZXJuYWwvbGFiZWwiIC8+PGVsZW1lbnQgdWlkPSJhNGE5ZjM4Mi04Y2VjLTQwYmItYTljMy1jMTg3NmRlZDlkZWU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ZDc1OWNkN2EtYjU3Yy00MmU0LTlhNDktOWI4MmEyMzM3NTc5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NjExMTM8L1VzZXJOYW1lPjxEYXRlVGltZT42LzYvMjAyMyA3OjEwOjE1IFBNPC9EYXRlVGltZT48TGFiZWxTdHJpbmc+T3JpZ2luIEp1cmlzZGljdGlvbjogVVMgfCBVbnJlc3RyaWN0ZWQgQ29udGVudCB8IFJheXRoZW9uIFRlY2hub2xvZ2llcyAoQ29ycG9yYXRlIE9ubHkpIHwgTm9uLUV4cG9ydCBDb250cm9sbGVkIFRlY2huaWNhbCBJbmZvcm1hdGlvbiAoRVhJTSBEZXRlcm1pbmVkIE9ubHk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E0YTlmMzgyLThjZWMtNDBiYi1hOWMzLWMxODc2ZGVkOWRlZSIgdmFsdWU9IiIgeG1sbnM9Imh0dHA6Ly93d3cuYm9sZG9uamFtZXMuY29tLzIwMDgvMDEvc2llL2ludGVybmFsL2xhYmVsIiAvPjwvc2lzbD48VXNlck5hbWU+VVNcMTE2MTExMzwvVXNlck5hbWU+PERhdGVUaW1lPjYvNi8yMDIzIDc6MTA6MzIgUE08L0RhdGVUaW1lPjxMYWJlbFN0cmluZz5PcmlnaW4gSnVyaXNkaWN0aW9uOiBVUyB8IENvbXBhbnkgVXNlL0ludGVybmFsIFVzZSBPbmx5IHwgUmF5dGhlb24gVGVjaG5vbG9naWVzIChDb3Jwb3JhdGUgT25se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IC8+PFVzZXJOYW1lPlVTXDExNjExMTM8L1VzZXJOYW1lPjxEYXRlVGltZT42LzYvMjAyMyA4OjE3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DExNjExMTM8L1VzZXJOYW1lPjxEYXRlVGltZT42LzIwLzIwMjMgNDoxNTozOCBQTTwvRGF0ZVRpbWU+PExhYmVsU3RyaW5nPk9yaWdpbiBKdXJpc2RpY3Rpb246IFVT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TI3ZjY3MWYtMDQ1YS00OWQyLWIyMzgtNGYzY2EyZTBiMGJiIiB2YWx1ZT0iIiB4bWxucz0iaHR0cDovL3d3dy5ib2xkb25qYW1lcy5jb20vMjAwOC8wMS9zaWUvaW50ZXJuYWwvbGFiZWwiIC8+PC9zaXNsPjxVc2VyTmFtZT5BRFhVXEUyMTE2MTExMzwvVXNlck5hbWU+PERhdGVUaW1lPjgvMTQvMjAyMyAxOjQ5OjI0IFBNPC9EYXRlVGltZT48TGFiZWxTdHJpbmc+RXhwb3J0IENvbnRyb2wgQ291bnRyeTogVVMgIHwgQ29tcGFueSBVc2UgfCBSYXl0aGVvbiBUZWNobm9sb2dpZXMgfCBPdGhlciBJbmZvcm1hdGlvbiAoTm90IFJlcXVpcmluZyBhbiBFeHBvcnQgQ29udHJvbCBNYXJraW5nKSB8IE5vIHZpc3VhbCBtYXJraW5nIGFwcGxpZWQgYnkgdGhlIHRvb2wgfCBObyBUZWNoIERhdGE8L0xhYmVsU3RyaW5nPjwvaXRlbT48aXRlbT48c2lzbCBzaXNsVmVyc2lvbj0iMCIgcG9saWN5PSJjZGU1M2FjMS1iZjVmLTRhYWUtOWNmMS0wNzUwOWUyM2E0YjAiIG9yaWdpbj0idXNlclNlbGVjdGVkIj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gvMTcvMjAyMyAyOjI0OjQzIFBNPC9EYXRlVGltZT48TGFiZWxTdHJpbmc+RXhwb3J0IENvbnRyb2wgQ291bnRyeTogVVMgIHwgQ29tcGFueSBVc2UvSW50ZXJuYWwgVXNlIE9ubHkgfCBSVFggQ29ycG9yYXRpb24gKENvcnBvcmF0ZSkgfCBPdGhlciBJbmZvcm1hdGlvbiAoTm90IFJlcXVpcmluZyBhbiBFeHBvcnQgQ29udHJvbCBNYXJraW5nKSB8IE5vIHZpc3VhbCBtYXJraW5nIGFwcGxpZWQgYnkgdGhlIHRvb2w8L0xhYmVsU3RyaW5nPjwvaXRlbT48aXRlbT48c2lzbCBzaXNsVmVyc2lvbj0iMCIgcG9saWN5PSJjZGU1M2FjMS1iZjVmLTRhYWUtOWNmMS0wNzUwOWUyM2E0YjAiIG9yaWdpbj0idXNlclNlbGVjdGVkIj48ZWxlbWVudCB1aWQ9ImRlY2VjYmQ2LWRhM2ItNDZmZS04ZjAwLWY5ZDlkZWVhMmVlMSIgdmFsdWU9IiIgeG1sbnM9Imh0dHA6Ly93d3cuYm9sZG9uamFtZXMuY29tLzIwMDgvMDEvc2llL2ludGVybmFsL2xhYmVsIiAvPjxlbGVtZW50IHVpZD0iYmJhOTRjNjUtYWMzZC00ZjM0LWIyZTEtOGRlMTFlZjZmMDFjIiB2YWx1ZT0iIiB4bWxucz0iaHR0cDovL3d3dy5ib2xkb25qYW1lcy5jb20vMjAwOC8wMS9zaWUvaW50ZXJuYWwvbGFiZWwiIC8+PGVsZW1lbnQgdWlkPSJhMDZkYTRkYS1hMjYzLTQxMzYtYjRmZC1mMjhhMTdkMzAxODg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EyLzI4LzIwMjQgMjo0MzowOSBQTTwvRGF0ZVRpbWU+PExhYmVsU3RyaW5nPkV4cG9ydCBDb250cm9sIENvdW50cnk6IFVTICB8IFVucmVzdHJpY3RlZCBDb250ZW50IHwgVXNlIFByZWV4aXN0aW5nIE1hcmtpbmcgKG5vdCBhcHBsaWVkIGJ5IHRoaXMgdG9vbCkgfCBPdGhlciBJbmZvcm1hdGlvbiAoTm90IFJlcXVpcmluZyBhbiBFeHBvcnQgQ29udHJvbCBNYXJraW5nKSB8IE5vIHZpc3VhbCBtYXJraW5nIGFwcGxpZWQgYnkgdGhlIHRvb2w8L0xhYmVsU3RyaW5nPjwvaXRlbT48L2xhYmVsSGlzdG9yeT4=</Value>
</WrappedLabelHistory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49450BF7B11147AA8C116BA14E6848" ma:contentTypeVersion="3" ma:contentTypeDescription="Create a new document." ma:contentTypeScope="" ma:versionID="2f526d967ba0e1a83719eb98f719f691">
  <xsd:schema xmlns:xsd="http://www.w3.org/2001/XMLSchema" xmlns:xs="http://www.w3.org/2001/XMLSchema" xmlns:p="http://schemas.microsoft.com/office/2006/metadata/properties" xmlns:ns2="1f014d26-b0c9-4719-9c4e-6e631f7a801d" targetNamespace="http://schemas.microsoft.com/office/2006/metadata/properties" ma:root="true" ma:fieldsID="ea5744fd6d356973943a54517c57327b" ns2:_="">
    <xsd:import namespace="1f014d26-b0c9-4719-9c4e-6e631f7a80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VIOL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014d26-b0c9-4719-9c4e-6e631f7a8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VIOLATION" ma:index="10" nillable="true" ma:displayName="VIOLATION" ma:internalName="VIOLAT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OLATION xmlns="1f014d26-b0c9-4719-9c4e-6e631f7a801d">FALSE</VIOLATION>
  </documentManagement>
</p:properties>
</file>

<file path=customXml/item5.xml><?xml version="1.0" encoding="utf-8"?>
<sisl xmlns:xsi="http://www.w3.org/2001/XMLSchema-instance" xmlns:xsd="http://www.w3.org/2001/XMLSchema" xmlns="http://www.boldonjames.com/2008/01/sie/internal/label" sislVersion="0" policy="cde53ac1-bf5f-4aae-9cf1-07509e23a4b0" origin="userSelected">
  <element uid="dececbd6-da3b-46fe-8f00-f9d9deea2ee1" value=""/>
  <element uid="bba94c65-ac3d-4f34-b2e1-8de11ef6f01c" value=""/>
  <element uid="a06da4da-a263-4136-b4fd-f28a17d30188" value=""/>
  <element uid="bc2b7c01-6db1-4e7d-88d1-fc61674f86fd" value=""/>
  <element uid="92e993a3-af32-4afb-aa19-3a49cdb82c7a" value=""/>
</sisl>
</file>

<file path=customXml/itemProps1.xml><?xml version="1.0" encoding="utf-8"?>
<ds:datastoreItem xmlns:ds="http://schemas.openxmlformats.org/officeDocument/2006/customXml" ds:itemID="{4F85E5AD-1BCC-408B-B532-7B415316D2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DD14C4-DDAD-426C-A577-B7F88C24A91D}">
  <ds:schemaRefs>
    <ds:schemaRef ds:uri="http://www.boldonjames.com/2016/02/Classifier/internal/wrappedLabelHistory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768F78F-F636-41F0-9B4F-B3053C21A3B1}">
  <ds:schemaRefs>
    <ds:schemaRef ds:uri="1f014d26-b0c9-4719-9c4e-6e631f7a801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2AE5F23F-329C-4DBF-9D60-45A5F548688A}">
  <ds:schemaRefs>
    <ds:schemaRef ds:uri="1f014d26-b0c9-4719-9c4e-6e631f7a801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4E9627E5-DB7D-46FA-B88C-40AF094D1F62}">
  <ds:schemaRefs>
    <ds:schemaRef ds:uri="http://www.w3.org/2001/XMLSchema"/>
    <ds:schemaRef ds:uri="http://www.boldonjames.com/2008/01/sie/internal/label"/>
  </ds:schemaRefs>
</ds:datastoreItem>
</file>

<file path=docMetadata/LabelInfo.xml><?xml version="1.0" encoding="utf-8"?>
<clbl:labelList xmlns:clbl="http://schemas.microsoft.com/office/2020/mipLabelMetadata">
  <clbl:label id="{4447dd6a-a4a1-440b-a6a3-9124ef1ee017}" enabled="1" method="Privileged" siteId="{7a18110d-ef9b-4274-acef-e62ab0fe28e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177</TotalTime>
  <Words>1153</Words>
  <Application>Microsoft Office PowerPoint</Application>
  <PresentationFormat>Widescreen</PresentationFormat>
  <Paragraphs>157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fkGroteskNeue</vt:lpstr>
      <vt:lpstr>Times New Roman</vt:lpstr>
      <vt:lpstr>COL: Jurisdiction Slide</vt:lpstr>
      <vt:lpstr>COL Masters: Covers</vt:lpstr>
      <vt:lpstr>COL Masters: Content</vt:lpstr>
      <vt:lpstr>COL Masters: Section Breakers</vt:lpstr>
      <vt:lpstr>COL: Jurisdiction Slide</vt:lpstr>
      <vt:lpstr>PowerPoint Presentation</vt:lpstr>
      <vt:lpstr> Solve Rubik's Cube Challenge  (Rubik's Cube Solver: Dual-Algorithm Approach)</vt:lpstr>
      <vt:lpstr>Problem-Solving Approach </vt:lpstr>
      <vt:lpstr> Data Structures Implementation</vt:lpstr>
      <vt:lpstr> State Prediction Logic </vt:lpstr>
      <vt:lpstr>Algorithm Efficiency Analysis</vt:lpstr>
      <vt:lpstr>Code Architecture</vt:lpstr>
      <vt:lpstr>Live Demo Results &amp; System Architecture</vt:lpstr>
      <vt:lpstr>Conclusion </vt:lpstr>
    </vt:vector>
  </TitlesOfParts>
  <Company>Collins Aerospace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Murthy, Ramakrishnan (IND)</dc:creator>
  <cp:keywords>https:/corpid.rtx.com</cp:keywords>
  <dc:description>Mar. 2025</dc:description>
  <cp:lastModifiedBy>selvavignesh v</cp:lastModifiedBy>
  <cp:revision>7</cp:revision>
  <dcterms:created xsi:type="dcterms:W3CDTF">2025-07-11T03:39:18Z</dcterms:created>
  <dcterms:modified xsi:type="dcterms:W3CDTF">2025-08-03T16:22:54Z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d11ccf89-9507-4f51-9f46-aad6600adf14</vt:lpwstr>
  </property>
  <property fmtid="{D5CDD505-2E9C-101B-9397-08002B2CF9AE}" pid="3" name="bjSaver">
    <vt:lpwstr>A2AB0OuaTTiL2YVHw3qxYann2Jd9uCN6</vt:lpwstr>
  </property>
  <property fmtid="{D5CDD505-2E9C-101B-9397-08002B2CF9AE}" pid="4" name="bjClsUserRVM">
    <vt:lpwstr>[]</vt:lpwstr>
  </property>
  <property fmtid="{D5CDD505-2E9C-101B-9397-08002B2CF9AE}" pid="5" name="MSIP_Label_4447dd6a-a4a1-440b-a6a3-9124ef1ee017_Enabled">
    <vt:lpwstr>true</vt:lpwstr>
  </property>
  <property fmtid="{D5CDD505-2E9C-101B-9397-08002B2CF9AE}" pid="6" name="MSIP_Label_4447dd6a-a4a1-440b-a6a3-9124ef1ee017_SetDate">
    <vt:lpwstr>2022-12-09T16:32:43Z</vt:lpwstr>
  </property>
  <property fmtid="{D5CDD505-2E9C-101B-9397-08002B2CF9AE}" pid="7" name="MSIP_Label_4447dd6a-a4a1-440b-a6a3-9124ef1ee017_Method">
    <vt:lpwstr>Privileged</vt:lpwstr>
  </property>
  <property fmtid="{D5CDD505-2E9C-101B-9397-08002B2CF9AE}" pid="8" name="MSIP_Label_4447dd6a-a4a1-440b-a6a3-9124ef1ee017_Name">
    <vt:lpwstr>NO TECH DATA</vt:lpwstr>
  </property>
  <property fmtid="{D5CDD505-2E9C-101B-9397-08002B2CF9AE}" pid="9" name="MSIP_Label_4447dd6a-a4a1-440b-a6a3-9124ef1ee017_SiteId">
    <vt:lpwstr>7a18110d-ef9b-4274-acef-e62ab0fe28ed</vt:lpwstr>
  </property>
  <property fmtid="{D5CDD505-2E9C-101B-9397-08002B2CF9AE}" pid="10" name="MSIP_Label_4447dd6a-a4a1-440b-a6a3-9124ef1ee017_ActionId">
    <vt:lpwstr>9a5bf9cd-cf11-4485-9abb-891aabd778e5</vt:lpwstr>
  </property>
  <property fmtid="{D5CDD505-2E9C-101B-9397-08002B2CF9AE}" pid="11" name="MSIP_Label_4447dd6a-a4a1-440b-a6a3-9124ef1ee017_ContentBits">
    <vt:lpwstr>0</vt:lpwstr>
  </property>
  <property fmtid="{D5CDD505-2E9C-101B-9397-08002B2CF9AE}" pid="12" name="ContentTypeId">
    <vt:lpwstr>0x010100FA49450BF7B11147AA8C116BA14E6848</vt:lpwstr>
  </property>
  <property fmtid="{D5CDD505-2E9C-101B-9397-08002B2CF9AE}" pid="13" name="bjLabelHistoryID">
    <vt:lpwstr>{EADD14C4-DDAD-426C-A577-B7F88C24A91D}</vt:lpwstr>
  </property>
  <property fmtid="{D5CDD505-2E9C-101B-9397-08002B2CF9AE}" pid="14" name="bjDocumentSecurityLabel">
    <vt:lpwstr>Export Control Country: US  | Unrestricted Content | Use Preexisting Marking (not applied by this tool) | Other Information (Not Requiring an Export Control Marking) | No visual marking applied by the tool</vt:lpwstr>
  </property>
  <property fmtid="{D5CDD505-2E9C-101B-9397-08002B2CF9AE}" pid="15" name="bjDocumentLabelXML">
    <vt:lpwstr>&lt;?xml version="1.0" encoding="us-ascii"?&gt;&lt;sisl xmlns:xsd="http://www.w3.org/2001/XMLSchema" xmlns:xsi="http://www.w3.org/2001/XMLSchema-instance" sislVersion="0" policy="cde53ac1-bf5f-4aae-9cf1-07509e23a4b0" origin="userSelected" xmlns="http://www.boldonj</vt:lpwstr>
  </property>
  <property fmtid="{D5CDD505-2E9C-101B-9397-08002B2CF9AE}" pid="16" name="bjDocumentLabelXML-0">
    <vt:lpwstr>ames.com/2008/01/sie/internal/label" /&gt;</vt:lpwstr>
  </property>
  <property fmtid="{D5CDD505-2E9C-101B-9397-08002B2CF9AE}" pid="17" name="bjLabelRefreshRequired">
    <vt:lpwstr>FileClassifier</vt:lpwstr>
  </property>
</Properties>
</file>